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y="6858000" cx="9144000"/>
  <p:notesSz cx="6858000" cy="9144000"/>
  <p:embeddedFontLst>
    <p:embeddedFont>
      <p:font typeface="La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Lato-bold.fntdata"/><Relationship Id="rId14" Type="http://schemas.openxmlformats.org/officeDocument/2006/relationships/slide" Target="slides/slide10.xml"/><Relationship Id="rId36" Type="http://schemas.openxmlformats.org/officeDocument/2006/relationships/font" Target="fonts/Lato-regular.fntdata"/><Relationship Id="rId17" Type="http://schemas.openxmlformats.org/officeDocument/2006/relationships/slide" Target="slides/slide13.xml"/><Relationship Id="rId39" Type="http://schemas.openxmlformats.org/officeDocument/2006/relationships/font" Target="fonts/Lato-boldItalic.fntdata"/><Relationship Id="rId16" Type="http://schemas.openxmlformats.org/officeDocument/2006/relationships/slide" Target="slides/slide12.xml"/><Relationship Id="rId38" Type="http://schemas.openxmlformats.org/officeDocument/2006/relationships/font" Target="fonts/Lato-italic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19833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Cursus de </a:t>
            </a:r>
            <a:r>
              <a:rPr b="1" lang="nl"/>
              <a:t>Bergrede</a:t>
            </a:r>
            <a:endParaRPr b="1"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4921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/>
              <a:t>Dagelijkse inspiratiebron </a:t>
            </a:r>
            <a:endParaRPr b="1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/>
              <a:t>voor een radicaal leven </a:t>
            </a:r>
            <a:endParaRPr b="1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/>
              <a:t>als volgeling van Jezus</a:t>
            </a:r>
            <a:endParaRPr b="1"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3376" y="424026"/>
            <a:ext cx="4737251" cy="31581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66666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91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/>
          <p:nvPr>
            <p:ph idx="4294967295"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9</a:t>
            </a:r>
            <a:r>
              <a:rPr b="1" lang="nl" sz="3600">
                <a:solidFill>
                  <a:srgbClr val="990000"/>
                </a:solidFill>
              </a:rPr>
              <a:t> Wat is de boodschap van de acht gelukkigprijzingen?</a:t>
            </a:r>
            <a:endParaRPr b="1" sz="3600">
              <a:solidFill>
                <a:srgbClr val="99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66666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917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Shape 127"/>
          <p:cNvSpPr txBox="1"/>
          <p:nvPr/>
        </p:nvSpPr>
        <p:spPr>
          <a:xfrm>
            <a:off x="263775" y="1188425"/>
            <a:ext cx="8638500" cy="5454600"/>
          </a:xfrm>
          <a:prstGeom prst="rect">
            <a:avLst/>
          </a:prstGeom>
          <a:solidFill>
            <a:srgbClr val="FFFFFF">
              <a:alpha val="56540"/>
            </a:srgbClr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latin typeface="Lato"/>
                <a:ea typeface="Lato"/>
                <a:cs typeface="Lato"/>
                <a:sym typeface="Lato"/>
              </a:rPr>
              <a:t>Gezegend mensen die nederig van hart zijn: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zij zullen het koninkrijk van de hemel binnengaan.</a:t>
            </a:r>
            <a:endParaRPr b="1" sz="2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latin typeface="Lato"/>
                <a:ea typeface="Lato"/>
                <a:cs typeface="Lato"/>
                <a:sym typeface="Lato"/>
              </a:rPr>
              <a:t>Gezegend mensen die treuren: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zij zullen getroost worden.</a:t>
            </a:r>
            <a:endParaRPr b="1" sz="2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latin typeface="Lato"/>
                <a:ea typeface="Lato"/>
                <a:cs typeface="Lato"/>
                <a:sym typeface="Lato"/>
              </a:rPr>
              <a:t>Gezegend mensen die zachtmoedig zijn: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zij zullen het land bezitten.</a:t>
            </a:r>
            <a:endParaRPr b="1" sz="2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latin typeface="Lato"/>
                <a:ea typeface="Lato"/>
                <a:cs typeface="Lato"/>
                <a:sym typeface="Lato"/>
              </a:rPr>
              <a:t>Gezegend mensen die hongeren en dorsten naar gerechtigheid: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zij zullen verzadigd worden.</a:t>
            </a:r>
            <a:endParaRPr b="1" sz="2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latin typeface="Lato"/>
                <a:ea typeface="Lato"/>
                <a:cs typeface="Lato"/>
                <a:sym typeface="Lato"/>
              </a:rPr>
              <a:t>Gezegend mensen die barmhartig zijn: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zij zullen barmhartigheid ondervinden.</a:t>
            </a:r>
            <a:endParaRPr b="1" sz="2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latin typeface="Lato"/>
                <a:ea typeface="Lato"/>
                <a:cs typeface="Lato"/>
                <a:sym typeface="Lato"/>
              </a:rPr>
              <a:t>Gezegend mensen die zuiver van hart zijn: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zij zullen God zien.</a:t>
            </a:r>
            <a:endParaRPr b="1" sz="2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latin typeface="Lato"/>
                <a:ea typeface="Lato"/>
                <a:cs typeface="Lato"/>
                <a:sym typeface="Lato"/>
              </a:rPr>
              <a:t>Gezegend mensen die vrede brengen: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zij zullen kinderen van God genoemd worden.</a:t>
            </a:r>
            <a:endParaRPr b="1" sz="2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latin typeface="Lato"/>
                <a:ea typeface="Lato"/>
                <a:cs typeface="Lato"/>
                <a:sym typeface="Lato"/>
              </a:rPr>
              <a:t>Gezegend mensen die vanwege de gerechtigheid vervolgd worden:</a:t>
            </a:r>
            <a:endParaRPr b="1" sz="2200">
              <a:latin typeface="Lato"/>
              <a:ea typeface="Lato"/>
              <a:cs typeface="Lato"/>
              <a:sym typeface="Lato"/>
            </a:endParaRPr>
          </a:p>
          <a:p>
            <a:pPr indent="457200" lvl="0" mar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200">
                <a:solidFill>
                  <a:srgbClr val="666666"/>
                </a:solidFill>
                <a:latin typeface="Lato"/>
                <a:ea typeface="Lato"/>
                <a:cs typeface="Lato"/>
                <a:sym typeface="Lato"/>
              </a:rPr>
              <a:t>zij zullen het koninkrijk van de hemel binnengaan.</a:t>
            </a:r>
            <a:endParaRPr sz="2200">
              <a:solidFill>
                <a:srgbClr val="666666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28" name="Shape 128"/>
          <p:cNvSpPr txBox="1"/>
          <p:nvPr/>
        </p:nvSpPr>
        <p:spPr>
          <a:xfrm>
            <a:off x="305021" y="197625"/>
            <a:ext cx="7668300" cy="9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 achtvoudige zegen van Jezus</a:t>
            </a:r>
            <a:endParaRPr sz="1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9</a:t>
            </a:r>
            <a:r>
              <a:rPr b="1" lang="nl" sz="3600">
                <a:solidFill>
                  <a:srgbClr val="990000"/>
                </a:solidFill>
              </a:rPr>
              <a:t> </a:t>
            </a:r>
            <a:r>
              <a:rPr b="1" lang="nl" sz="3600">
                <a:solidFill>
                  <a:srgbClr val="990000"/>
                </a:solidFill>
              </a:rPr>
              <a:t>Wat is de boodschap van de acht gelukkigprijzingen?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MAKARIOS!</a:t>
            </a:r>
            <a:endParaRPr b="1"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Gelukkig… (Happy)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Zalig…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Goed op weg…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Bloeiend… (Flourishing)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Gezegend… (Blessed)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Shalom…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Het echte geluk...</a:t>
            </a:r>
            <a:endParaRPr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9</a:t>
            </a:r>
            <a:r>
              <a:rPr b="1" lang="nl" sz="3600">
                <a:solidFill>
                  <a:srgbClr val="990000"/>
                </a:solidFill>
              </a:rPr>
              <a:t> Wat is de boodschap van de acht gelukkigprijzingen?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41" name="Shape 14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MAKARIOS! </a:t>
            </a:r>
            <a:r>
              <a:rPr b="1" lang="nl" sz="3800">
                <a:solidFill>
                  <a:schemeClr val="dk1"/>
                </a:solidFill>
              </a:rPr>
              <a:t>אַ֥שְֽׁרֵי</a:t>
            </a:r>
            <a:endParaRPr b="1" sz="3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b="1" lang="nl" sz="2800">
                <a:solidFill>
                  <a:srgbClr val="000000"/>
                </a:solidFill>
              </a:rPr>
              <a:t>Psalm 1:1 </a:t>
            </a:r>
            <a:endParaRPr b="1" sz="2800">
              <a:solidFill>
                <a:srgbClr val="000000"/>
              </a:solidFill>
            </a:endParaRPr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i="1" lang="nl" sz="2800">
                <a:solidFill>
                  <a:srgbClr val="000000"/>
                </a:solidFill>
              </a:rPr>
              <a:t>Gelukkig </a:t>
            </a:r>
            <a:r>
              <a:rPr lang="nl" sz="2800">
                <a:solidFill>
                  <a:srgbClr val="000000"/>
                </a:solidFill>
              </a:rPr>
              <a:t>de mens die vreugde vindt in de wet van de Heer!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b="1" lang="nl" sz="2800">
                <a:solidFill>
                  <a:srgbClr val="000000"/>
                </a:solidFill>
              </a:rPr>
              <a:t>Psalm 2:12</a:t>
            </a:r>
            <a:endParaRPr b="1" sz="2800">
              <a:solidFill>
                <a:srgbClr val="000000"/>
              </a:solidFill>
            </a:endParaRPr>
          </a:p>
          <a:p>
            <a:pPr indent="0" lvl="0" marL="457200" rtl="0">
              <a:spcBef>
                <a:spcPts val="1600"/>
              </a:spcBef>
              <a:spcAft>
                <a:spcPts val="0"/>
              </a:spcAft>
              <a:buNone/>
            </a:pPr>
            <a:r>
              <a:rPr i="1" lang="nl" sz="2800">
                <a:solidFill>
                  <a:srgbClr val="000000"/>
                </a:solidFill>
              </a:rPr>
              <a:t>Gelukkig</a:t>
            </a:r>
            <a:r>
              <a:rPr lang="nl" sz="2800">
                <a:solidFill>
                  <a:srgbClr val="000000"/>
                </a:solidFill>
              </a:rPr>
              <a:t> wie schuilen bij hem!</a:t>
            </a:r>
            <a:endParaRPr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9</a:t>
            </a:r>
            <a:r>
              <a:rPr b="1" lang="nl" sz="3600">
                <a:solidFill>
                  <a:srgbClr val="990000"/>
                </a:solidFill>
              </a:rPr>
              <a:t> Wat is de boodschap van de acht gelukkigprijzingen?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MAKARIOS! </a:t>
            </a:r>
            <a:r>
              <a:rPr b="1" lang="nl" sz="3800">
                <a:solidFill>
                  <a:schemeClr val="dk1"/>
                </a:solidFill>
              </a:rPr>
              <a:t>אַ֥שְֽׁרֵי</a:t>
            </a:r>
            <a:endParaRPr b="1" sz="3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Geen: nieuwe wet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Geen: verdienmodel (beloning…)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Wel: uitnodiging tot bloeiend leven - zo ziet het mensenleven eruit dat tot bloei komt omdat God er centraal in staat. Het koninkrijk van God komt (op ongedachte wijze) tevoorschijn in nederigheid etc.</a:t>
            </a:r>
            <a:endParaRPr sz="2800">
              <a:solidFill>
                <a:srgbClr val="000000"/>
              </a:solidFill>
            </a:endParaRPr>
          </a:p>
          <a:p>
            <a:pPr indent="0" lvl="0" marL="45720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9</a:t>
            </a:r>
            <a:r>
              <a:rPr b="1" lang="nl" sz="3600">
                <a:solidFill>
                  <a:srgbClr val="990000"/>
                </a:solidFill>
              </a:rPr>
              <a:t> Wat is de boodschap van de acht gelukkigprijzingen?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55" name="Shape 15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>
                <a:solidFill>
                  <a:srgbClr val="000000"/>
                </a:solidFill>
              </a:rPr>
              <a:t>Acht paradoxale uitspraken die leren om levensbloei (ware humaniteit) te zoeken op plekken waar je het niet zou verwachten.</a:t>
            </a:r>
            <a:endParaRPr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&gt; In je zwakheid ben je sterk.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2800">
                <a:solidFill>
                  <a:srgbClr val="000000"/>
                </a:solidFill>
              </a:rPr>
              <a:t>1. nederigheid 2. kwetsbaarheid</a:t>
            </a:r>
            <a:br>
              <a:rPr lang="nl" sz="2800">
                <a:solidFill>
                  <a:srgbClr val="000000"/>
                </a:solidFill>
              </a:rPr>
            </a:br>
            <a:r>
              <a:rPr lang="nl" sz="2800">
                <a:solidFill>
                  <a:srgbClr val="000000"/>
                </a:solidFill>
              </a:rPr>
              <a:t>3. zachtmoedigheid 4. integriteit</a:t>
            </a:r>
            <a:br>
              <a:rPr lang="nl" sz="2800">
                <a:solidFill>
                  <a:srgbClr val="000000"/>
                </a:solidFill>
              </a:rPr>
            </a:br>
            <a:r>
              <a:rPr lang="nl" sz="2800">
                <a:solidFill>
                  <a:srgbClr val="000000"/>
                </a:solidFill>
              </a:rPr>
              <a:t>5. barmhartigheid 6. zuiverheid</a:t>
            </a:r>
            <a:br>
              <a:rPr lang="nl" sz="2800">
                <a:solidFill>
                  <a:srgbClr val="000000"/>
                </a:solidFill>
              </a:rPr>
            </a:br>
            <a:r>
              <a:rPr lang="nl" sz="2800">
                <a:solidFill>
                  <a:srgbClr val="000000"/>
                </a:solidFill>
              </a:rPr>
              <a:t>7. vredelievendheid 8. incasseringsvermogen</a:t>
            </a:r>
            <a:endParaRPr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9</a:t>
            </a:r>
            <a:r>
              <a:rPr b="1" lang="nl" sz="3600">
                <a:solidFill>
                  <a:srgbClr val="990000"/>
                </a:solidFill>
              </a:rPr>
              <a:t> Wat is de boodschap van de acht gelukkigprijzingen?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62" name="Shape 16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Paulus in 2 Korintiers 12:9-10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2700">
                <a:solidFill>
                  <a:srgbClr val="000000"/>
                </a:solidFill>
              </a:rPr>
              <a:t>“Maar de Heer zei: </a:t>
            </a:r>
            <a:r>
              <a:rPr lang="nl" sz="2700">
                <a:solidFill>
                  <a:srgbClr val="000000"/>
                </a:solidFill>
              </a:rPr>
              <a:t>‘Je hebt niet meer dan mijn ​genade​ nodig, want kracht wordt zichtbaar in zwakheid.’ Dus laat ik mij veel liever voorstaan op mijn zwakheid, zodat de kracht van ​Christus​ in mij zichtbaar wordt. Omdat ​Christus​ mij kracht schenkt, schep ik vreugde in mijn zwakheid: in beledigingen, nood, vervolging en ellende. In mijn zwakheid ben ik sterk.”</a:t>
            </a:r>
            <a:endParaRPr sz="27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  <a:p>
            <a:pPr indent="0" lvl="0" marL="45720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Een oefenmoment...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11700" y="18484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>
                <a:solidFill>
                  <a:srgbClr val="000000"/>
                </a:solidFill>
              </a:rPr>
              <a:t>Jezus zegt: </a:t>
            </a:r>
            <a:endParaRPr sz="2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“Gelukkig de vredestichters, 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000000"/>
                </a:solidFill>
              </a:rPr>
              <a:t>want zij zullen kinderen van God 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000000"/>
                </a:solidFill>
              </a:rPr>
              <a:t>genoemd worden.”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990000"/>
                </a:solidFill>
              </a:rPr>
              <a:t>Lees...</a:t>
            </a:r>
            <a:endParaRPr b="1" sz="28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990000"/>
                </a:solidFill>
              </a:rPr>
              <a:t>Luister...</a:t>
            </a:r>
            <a:endParaRPr b="1" sz="2800">
              <a:solidFill>
                <a:srgbClr val="990000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nl" sz="2800">
                <a:solidFill>
                  <a:srgbClr val="990000"/>
                </a:solidFill>
              </a:rPr>
              <a:t>Leef...</a:t>
            </a:r>
            <a:endParaRPr b="1" sz="2800">
              <a:solidFill>
                <a:srgbClr val="990000"/>
              </a:solidFill>
            </a:endParaRPr>
          </a:p>
        </p:txBody>
      </p:sp>
      <p:sp>
        <p:nvSpPr>
          <p:cNvPr id="170" name="Shape 17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10</a:t>
            </a:r>
            <a:r>
              <a:rPr b="1" lang="nl" sz="3600">
                <a:solidFill>
                  <a:srgbClr val="990000"/>
                </a:solidFill>
              </a:rPr>
              <a:t> </a:t>
            </a:r>
            <a:r>
              <a:rPr b="1" lang="nl" sz="3600">
                <a:solidFill>
                  <a:srgbClr val="990000"/>
                </a:solidFill>
              </a:rPr>
              <a:t>Waarom staat nederigheid van hart voorop?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76" name="Shape 17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>
                <a:solidFill>
                  <a:srgbClr val="000000"/>
                </a:solidFill>
              </a:rPr>
              <a:t>De allereerste uitspraak van Jezus bevat de sleutel voor de boodschap van heel de Bergrede.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Nederig van hart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Arm van geest (</a:t>
            </a:r>
            <a:r>
              <a:rPr i="1" lang="nl" sz="2800">
                <a:solidFill>
                  <a:srgbClr val="000000"/>
                </a:solidFill>
              </a:rPr>
              <a:t>anawim</a:t>
            </a:r>
            <a:r>
              <a:rPr lang="nl" sz="2800">
                <a:solidFill>
                  <a:srgbClr val="000000"/>
                </a:solidFill>
              </a:rPr>
              <a:t>)</a:t>
            </a:r>
            <a:endParaRPr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2800">
                <a:solidFill>
                  <a:srgbClr val="000000"/>
                </a:solidFill>
              </a:rPr>
              <a:t>Eigentijds vertalingen: 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niet meer je ‘dikke ik’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-"/>
            </a:pPr>
            <a:r>
              <a:rPr lang="nl" sz="2800">
                <a:solidFill>
                  <a:srgbClr val="000000"/>
                </a:solidFill>
              </a:rPr>
              <a:t>stap uit je bubbel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11</a:t>
            </a:r>
            <a:r>
              <a:rPr b="1" lang="nl" sz="3600">
                <a:solidFill>
                  <a:srgbClr val="990000"/>
                </a:solidFill>
              </a:rPr>
              <a:t> </a:t>
            </a:r>
            <a:r>
              <a:rPr b="1" lang="nl" sz="3600">
                <a:solidFill>
                  <a:srgbClr val="990000"/>
                </a:solidFill>
              </a:rPr>
              <a:t>Wat vind Jezus nu eigenlijk van de wet?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83" name="Shape 18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Jezus handhaaft wet niet maar vervult die: hij laat de echte betekenis zien (het hart van de Vader)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Déze geboden (5:19)...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Van Wet 1.0 via Wet 2.0 naar Wet 7.0...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De letter doodt, de Geest maakt levend...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Een nieuw gebod geef ik jullie...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Er is geen wet die daar iets tegen heeft...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Van Tien Geboden naar Bergrede (5:3-16)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520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800">
                <a:solidFill>
                  <a:srgbClr val="000000"/>
                </a:solidFill>
              </a:rPr>
              <a:t>1 Wees mijn verlangen, o Heer van mijn hart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800">
                <a:solidFill>
                  <a:srgbClr val="000000"/>
                </a:solidFill>
              </a:rPr>
              <a:t>Leer mij U kennen in vreugde en smart.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800">
                <a:solidFill>
                  <a:srgbClr val="000000"/>
                </a:solidFill>
              </a:rPr>
              <a:t>Laat mijn gedachten op U zijn gericht,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800">
                <a:solidFill>
                  <a:srgbClr val="000000"/>
                </a:solidFill>
              </a:rPr>
              <a:t>wakend of slapend, vervuld van Uw licht.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12 Waarom staat het ‘Onze Vader’ precies middenin van de Bergrede? 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90" name="Shape 19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91" name="Shape 191"/>
          <p:cNvSpPr/>
          <p:nvPr/>
        </p:nvSpPr>
        <p:spPr>
          <a:xfrm>
            <a:off x="2109000" y="2515625"/>
            <a:ext cx="4926000" cy="3702000"/>
          </a:xfrm>
          <a:prstGeom prst="triangle">
            <a:avLst>
              <a:gd fmla="val 5000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 txBox="1"/>
          <p:nvPr/>
        </p:nvSpPr>
        <p:spPr>
          <a:xfrm>
            <a:off x="3816750" y="2109125"/>
            <a:ext cx="15105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100"/>
              <a:t>GEBED</a:t>
            </a:r>
            <a:endParaRPr b="1" sz="2100"/>
          </a:p>
        </p:txBody>
      </p:sp>
      <p:sp>
        <p:nvSpPr>
          <p:cNvPr id="193" name="Shape 193"/>
          <p:cNvSpPr txBox="1"/>
          <p:nvPr/>
        </p:nvSpPr>
        <p:spPr>
          <a:xfrm>
            <a:off x="1944400" y="3850425"/>
            <a:ext cx="15105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100"/>
              <a:t>GERECH-TIGHEID</a:t>
            </a:r>
            <a:endParaRPr b="1" sz="2100"/>
          </a:p>
        </p:txBody>
      </p:sp>
      <p:sp>
        <p:nvSpPr>
          <p:cNvPr id="194" name="Shape 194"/>
          <p:cNvSpPr txBox="1"/>
          <p:nvPr/>
        </p:nvSpPr>
        <p:spPr>
          <a:xfrm>
            <a:off x="654450" y="5811125"/>
            <a:ext cx="15105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100"/>
              <a:t>GELUK</a:t>
            </a:r>
            <a:endParaRPr b="1" sz="2100"/>
          </a:p>
        </p:txBody>
      </p:sp>
      <p:sp>
        <p:nvSpPr>
          <p:cNvPr id="195" name="Shape 195"/>
          <p:cNvSpPr txBox="1"/>
          <p:nvPr/>
        </p:nvSpPr>
        <p:spPr>
          <a:xfrm>
            <a:off x="6725950" y="5811125"/>
            <a:ext cx="15105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100"/>
              <a:t>ROTS</a:t>
            </a:r>
            <a:endParaRPr b="1" sz="2100"/>
          </a:p>
        </p:txBody>
      </p:sp>
      <p:sp>
        <p:nvSpPr>
          <p:cNvPr id="196" name="Shape 196"/>
          <p:cNvSpPr txBox="1"/>
          <p:nvPr/>
        </p:nvSpPr>
        <p:spPr>
          <a:xfrm>
            <a:off x="5716300" y="3850425"/>
            <a:ext cx="1510500" cy="4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100"/>
              <a:t>GERECH-TIGHEID</a:t>
            </a:r>
            <a:endParaRPr b="1" sz="21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12 Waarom staat het ‘Onze Vader’ precies middenin van de Bergrede? 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Omdat het gebed het belangrijkste is: de taal van Gods koninkrijk! (vgl. Zondag 45-52)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Wie het Onze Vader bidt zegt: ‘Ja, ik doe mee in de koninkrijksbeweging van Jezus!’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Bidden in de binnenkamer (Matteüs 6:6): stilte, weinig woorden, essentie, verborgen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Contemplatie (bevat het woord ‘tempel’): ik wil hem ontmoeten in zijn tempel, om de liefde van de Heer te aanschouwen (Psalm 27:4)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Contemplatief moment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09" name="Shape 20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311700" y="17722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666666"/>
                </a:solidFill>
              </a:rPr>
              <a:t>Geniet ervan </a:t>
            </a:r>
            <a:endParaRPr b="1" sz="28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666666"/>
                </a:solidFill>
              </a:rPr>
              <a:t>dat je Vader </a:t>
            </a:r>
            <a:endParaRPr b="1" sz="28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666666"/>
                </a:solidFill>
              </a:rPr>
              <a:t>je ziet </a:t>
            </a:r>
            <a:endParaRPr b="1" sz="28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666666"/>
                </a:solidFill>
              </a:rPr>
              <a:t>in het verborgene. </a:t>
            </a:r>
            <a:endParaRPr b="1" sz="28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666666"/>
                </a:solidFill>
              </a:rPr>
              <a:t>Op dit moment.</a:t>
            </a:r>
            <a:endParaRPr b="1" sz="28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666666"/>
                </a:solidFill>
              </a:rPr>
              <a:t>Hij kijkt je aan</a:t>
            </a:r>
            <a:endParaRPr b="1" sz="28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nl" sz="2800">
                <a:solidFill>
                  <a:srgbClr val="666666"/>
                </a:solidFill>
              </a:rPr>
              <a:t>vol liefde.</a:t>
            </a:r>
            <a:endParaRPr b="1" sz="28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12 Waarom staat het ‘Onze Vader’ precies middenin van de Bergrede? 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16" name="Shape 21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Een omgekeerd Onze Vader?</a:t>
            </a:r>
            <a:endParaRPr sz="2800">
              <a:solidFill>
                <a:srgbClr val="000000"/>
              </a:solidFill>
            </a:endParaRPr>
          </a:p>
          <a:p>
            <a:pPr indent="-4064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○"/>
            </a:pPr>
            <a:r>
              <a:rPr lang="nl" sz="2800">
                <a:solidFill>
                  <a:srgbClr val="000000"/>
                </a:solidFill>
              </a:rPr>
              <a:t>Help me!</a:t>
            </a:r>
            <a:endParaRPr sz="2800">
              <a:solidFill>
                <a:srgbClr val="000000"/>
              </a:solidFill>
            </a:endParaRPr>
          </a:p>
          <a:p>
            <a:pPr indent="-4064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○"/>
            </a:pPr>
            <a:r>
              <a:rPr lang="nl" sz="2800">
                <a:solidFill>
                  <a:srgbClr val="000000"/>
                </a:solidFill>
              </a:rPr>
              <a:t>Vergeef me!</a:t>
            </a:r>
            <a:endParaRPr sz="2800">
              <a:solidFill>
                <a:srgbClr val="000000"/>
              </a:solidFill>
            </a:endParaRPr>
          </a:p>
          <a:p>
            <a:pPr indent="-4064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○"/>
            </a:pPr>
            <a:r>
              <a:rPr lang="nl" sz="2800">
                <a:solidFill>
                  <a:srgbClr val="000000"/>
                </a:solidFill>
              </a:rPr>
              <a:t>Zorg voor me!</a:t>
            </a:r>
            <a:endParaRPr sz="2800">
              <a:solidFill>
                <a:srgbClr val="000000"/>
              </a:solidFill>
            </a:endParaRPr>
          </a:p>
          <a:p>
            <a:pPr indent="-406400" lvl="1" marL="914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○"/>
            </a:pPr>
            <a:r>
              <a:rPr lang="nl" sz="2800">
                <a:solidFill>
                  <a:srgbClr val="000000"/>
                </a:solidFill>
              </a:rPr>
              <a:t>…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Char char="●"/>
            </a:pPr>
            <a:r>
              <a:rPr lang="nl" sz="2800">
                <a:solidFill>
                  <a:srgbClr val="000000"/>
                </a:solidFill>
              </a:rPr>
              <a:t>Centrale bede: ‘Laat uw koninkrijk komen op aarde zoals in de hemel’ (hemel: Gods dimensie van de werkelijkheid)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354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23" name="Shape 223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Glorie aan God! (4x)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Lof zij de Heer, Hem komt toe alle eer.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Hij’s het Lam dat regeert tot in eeuwigheid.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Zijn woord is macht, heeft ons vrijheid gebracht.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Wij aanbidden, wij knielen voor Jezus.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rgbClr val="990000"/>
              </a:solidFill>
            </a:endParaRPr>
          </a:p>
        </p:txBody>
      </p:sp>
      <p:sp>
        <p:nvSpPr>
          <p:cNvPr id="224" name="Shape 22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354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Groot is zijn troon, eeuwig zijn kroon.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Overwinnaar zal Hij zijn, over zonde, dood en pijn.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Heel het rijk der duisternis, 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weet wie Jezus Christus is: Hij is de hoogste Heer!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 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rgbClr val="990000"/>
              </a:solidFill>
            </a:endParaRPr>
          </a:p>
        </p:txBody>
      </p:sp>
      <p:sp>
        <p:nvSpPr>
          <p:cNvPr id="231" name="Shape 23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354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chemeClr val="dk1"/>
                </a:solidFill>
              </a:rPr>
              <a:t>Glorie aan God! (4x)</a:t>
            </a:r>
            <a:endParaRPr b="1" sz="2800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Kondigt het aan, door de kracht van zijn naam: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Heel de aard' wordt vervuld van zijn glorie!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Satan, hij beeft, want hij weet: Jezus leeft!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Hij's verslagen, het Lam troont voor eeuwig!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rgbClr val="990000"/>
              </a:solidFill>
            </a:endParaRPr>
          </a:p>
        </p:txBody>
      </p:sp>
      <p:sp>
        <p:nvSpPr>
          <p:cNvPr id="238" name="Shape 23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354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Jezus is Heer, Redder en Heer!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Overwinnaar zal Hij zijn, over zonde, dood en pijn.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Heel het rijk der duisternis, weet wie Jezus Christus is: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Hij is de hoogste Heer!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rgbClr val="990000"/>
              </a:solidFill>
            </a:endParaRPr>
          </a:p>
        </p:txBody>
      </p:sp>
      <p:sp>
        <p:nvSpPr>
          <p:cNvPr id="245" name="Shape 24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354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Glorie aan God! (4x)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800">
                <a:solidFill>
                  <a:schemeClr val="dk1"/>
                </a:solidFill>
              </a:rPr>
              <a:t>Heersen met Hem op de troon en zijn stem,</a:t>
            </a:r>
            <a:endParaRPr b="1" sz="2800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800">
                <a:solidFill>
                  <a:schemeClr val="dk1"/>
                </a:solidFill>
              </a:rPr>
              <a:t>spreekt van liefde, vervult ons met glorie.</a:t>
            </a:r>
            <a:endParaRPr b="1" sz="2800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nl" sz="2800">
                <a:solidFill>
                  <a:schemeClr val="dk1"/>
                </a:solidFill>
              </a:rPr>
              <a:t>Heilig en vrij alle tranen voorbij.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nl" sz="2800">
                <a:solidFill>
                  <a:schemeClr val="dk1"/>
                </a:solidFill>
              </a:rPr>
              <a:t>Eeuwig vreugde voor God, lof, aanbidding:</a:t>
            </a:r>
            <a:endParaRPr b="1" sz="2800">
              <a:solidFill>
                <a:schemeClr val="dk1"/>
              </a:solidFill>
            </a:endParaRPr>
          </a:p>
        </p:txBody>
      </p:sp>
      <p:sp>
        <p:nvSpPr>
          <p:cNvPr id="252" name="Shape 25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354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Glorie aan God! (4x)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chemeClr val="dk1"/>
                </a:solidFill>
              </a:rPr>
              <a:t>Waardig het Lam, waardig het Lam!</a:t>
            </a:r>
            <a:endParaRPr b="1" sz="2800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chemeClr val="dk1"/>
                </a:solidFill>
              </a:rPr>
              <a:t>Overwinnaar zal Hij zijn, over zonde, dood en pijn.</a:t>
            </a:r>
            <a:endParaRPr b="1" sz="2800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chemeClr val="dk1"/>
                </a:solidFill>
              </a:rPr>
              <a:t>Heel het rijk der duisternis, weet wie Jezus Christus is:</a:t>
            </a:r>
            <a:endParaRPr b="1" sz="2800">
              <a:solidFill>
                <a:schemeClr val="dk1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chemeClr val="dk1"/>
                </a:solidFill>
              </a:rPr>
              <a:t>Hij is de hoogste Heer! 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</p:txBody>
      </p:sp>
      <p:sp>
        <p:nvSpPr>
          <p:cNvPr id="259" name="Shape 25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520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2</a:t>
            </a:r>
            <a:r>
              <a:rPr b="1" lang="nl" sz="2800">
                <a:solidFill>
                  <a:srgbClr val="000000"/>
                </a:solidFill>
              </a:rPr>
              <a:t> </a:t>
            </a:r>
            <a:r>
              <a:rPr b="1" lang="nl" sz="2800">
                <a:solidFill>
                  <a:srgbClr val="000000"/>
                </a:solidFill>
              </a:rPr>
              <a:t>Geef mij uw wijsheid, uw woorden van eer,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dat ik in U blijf en U in mij Heer,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U als mijn Vader en ik als Uw kind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dat in Uw armen geborgenheid vindt.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354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65" name="Shape 265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Glorie aan God! (4x)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</a:endParaRPr>
          </a:p>
        </p:txBody>
      </p:sp>
      <p:sp>
        <p:nvSpPr>
          <p:cNvPr id="266" name="Shape 26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type="title"/>
          </p:nvPr>
        </p:nvSpPr>
        <p:spPr>
          <a:xfrm>
            <a:off x="311700" y="4569942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Tot woensdag 9 mei!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272" name="Shape 27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pic>
        <p:nvPicPr>
          <p:cNvPr id="273" name="Shape 2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03376" y="881226"/>
            <a:ext cx="4737251" cy="315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520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3</a:t>
            </a:r>
            <a:r>
              <a:rPr b="1" lang="nl" sz="2800">
                <a:solidFill>
                  <a:srgbClr val="000000"/>
                </a:solidFill>
              </a:rPr>
              <a:t> </a:t>
            </a:r>
            <a:r>
              <a:rPr b="1" lang="nl" sz="2800">
                <a:solidFill>
                  <a:srgbClr val="000000"/>
                </a:solidFill>
              </a:rPr>
              <a:t>Geeft mij Uw schild en Uw zwaard in de strijd,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maak mij tot machtige daden bereid.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Wees als een burcht, als een toren van kracht,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Wijs mij omhoog waar uw liefde mij wacht.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520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4</a:t>
            </a:r>
            <a:r>
              <a:rPr b="1" lang="nl" sz="2800">
                <a:solidFill>
                  <a:srgbClr val="000000"/>
                </a:solidFill>
              </a:rPr>
              <a:t> </a:t>
            </a:r>
            <a:r>
              <a:rPr b="1" lang="nl" sz="2800">
                <a:solidFill>
                  <a:srgbClr val="000000"/>
                </a:solidFill>
              </a:rPr>
              <a:t>Wat baat mij rijkdom of eer van een mens: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Bij U te wonen is al wat ik wens,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Met als beloning dat ik op U lijk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Hemelse Koning, pas dan ben ik rijk.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Opwekking 520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5</a:t>
            </a:r>
            <a:r>
              <a:rPr b="1" lang="nl" sz="2800">
                <a:solidFill>
                  <a:srgbClr val="000000"/>
                </a:solidFill>
              </a:rPr>
              <a:t> </a:t>
            </a:r>
            <a:r>
              <a:rPr b="1" lang="nl" sz="2800">
                <a:solidFill>
                  <a:srgbClr val="000000"/>
                </a:solidFill>
              </a:rPr>
              <a:t>Hemelse Koning, die het kwaad overwon,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Als ik daar kom in het licht van Uw zon,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Stralend van vreugde, getooid als een bruid,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Gaat mijn verlangen nog meer naar U uit. </a:t>
            </a:r>
            <a:endParaRPr b="1"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chemeClr val="dk1"/>
                </a:solidFill>
              </a:rPr>
              <a:t>Stralend van vreugde, getooid als een bruid,</a:t>
            </a:r>
            <a:endParaRPr b="1" sz="2800">
              <a:solidFill>
                <a:schemeClr val="dk1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chemeClr val="dk1"/>
                </a:solidFill>
              </a:rPr>
              <a:t>Gaat mijn verlangen nog meer naar U uit. </a:t>
            </a:r>
            <a:endParaRPr b="1"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Start avond 2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>
                <a:solidFill>
                  <a:srgbClr val="000000"/>
                </a:solidFill>
              </a:rPr>
              <a:t>Wat is jouw verlangen rond de Bergrede?</a:t>
            </a:r>
            <a:endParaRPr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2800">
                <a:solidFill>
                  <a:srgbClr val="000000"/>
                </a:solidFill>
              </a:rPr>
              <a:t>Wat heb je tot nu toe geleerd (één punt)?</a:t>
            </a:r>
            <a:endParaRPr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</p:txBody>
      </p: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25875" y="3647650"/>
            <a:ext cx="4242874" cy="28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159300" y="1462525"/>
            <a:ext cx="6764100" cy="51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FFFFFF"/>
                </a:solidFill>
                <a:highlight>
                  <a:srgbClr val="990000"/>
                </a:highlight>
              </a:rPr>
              <a:t>* </a:t>
            </a:r>
            <a:r>
              <a:rPr b="1" lang="nl" sz="2800">
                <a:solidFill>
                  <a:srgbClr val="FFFFFF"/>
                </a:solidFill>
                <a:highlight>
                  <a:srgbClr val="990000"/>
                </a:highlight>
              </a:rPr>
              <a:t>1 *</a:t>
            </a:r>
            <a:br>
              <a:rPr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000000"/>
                </a:solidFill>
              </a:rPr>
              <a:t>Basis: Geluk, Zout en Licht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FFFFFF"/>
                </a:solidFill>
                <a:highlight>
                  <a:srgbClr val="990000"/>
                </a:highlight>
              </a:rPr>
              <a:t>* 2 *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000000"/>
                </a:solidFill>
              </a:rPr>
              <a:t>Gerechtigheid in het sociale leven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FFFFFF"/>
                </a:solidFill>
                <a:highlight>
                  <a:srgbClr val="990000"/>
                </a:highlight>
              </a:rPr>
              <a:t>* 3 *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000000"/>
                </a:solidFill>
              </a:rPr>
              <a:t>Gerechtigheid in het religieuze leven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FFFFFF"/>
                </a:solidFill>
                <a:highlight>
                  <a:srgbClr val="990000"/>
                </a:highlight>
              </a:rPr>
              <a:t>* 4 *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000000"/>
                </a:solidFill>
              </a:rPr>
              <a:t>Gerechtigheid in het dagelijkse leven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FFFFFF"/>
                </a:solidFill>
                <a:highlight>
                  <a:srgbClr val="990000"/>
                </a:highlight>
              </a:rPr>
              <a:t>* 5 *</a:t>
            </a: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000000"/>
                </a:solidFill>
              </a:rPr>
              <a:t>Slot: Weg, Vrucht en Doen</a:t>
            </a:r>
            <a:endParaRPr b="1" sz="28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500">
              <a:solidFill>
                <a:srgbClr val="000000"/>
              </a:solidFill>
            </a:endParaRPr>
          </a:p>
        </p:txBody>
      </p:sp>
      <p:sp>
        <p:nvSpPr>
          <p:cNvPr id="106" name="Shape 10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7 Hoe is </a:t>
            </a:r>
            <a:r>
              <a:rPr b="1" lang="nl" sz="3600">
                <a:solidFill>
                  <a:srgbClr val="990000"/>
                </a:solidFill>
              </a:rPr>
              <a:t>de Bergrede opgebouwd?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71600" y="1462525"/>
            <a:ext cx="2068200" cy="516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br>
              <a:rPr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666666"/>
                </a:solidFill>
              </a:rPr>
              <a:t>(5:3-16)</a:t>
            </a:r>
            <a:br>
              <a:rPr b="1" lang="nl" sz="2800">
                <a:solidFill>
                  <a:srgbClr val="000000"/>
                </a:solidFill>
              </a:rPr>
            </a:b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666666"/>
                </a:solidFill>
              </a:rPr>
              <a:t>(5:17-48)</a:t>
            </a:r>
            <a:br>
              <a:rPr b="1" lang="nl" sz="2800">
                <a:solidFill>
                  <a:srgbClr val="000000"/>
                </a:solidFill>
              </a:rPr>
            </a:b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666666"/>
                </a:solidFill>
              </a:rPr>
              <a:t>(6:1-18)</a:t>
            </a:r>
            <a:br>
              <a:rPr b="1" lang="nl" sz="2800">
                <a:solidFill>
                  <a:srgbClr val="000000"/>
                </a:solidFill>
              </a:rPr>
            </a:b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666666"/>
                </a:solidFill>
              </a:rPr>
              <a:t>(6:19-7:12)</a:t>
            </a:r>
            <a:br>
              <a:rPr b="1" lang="nl" sz="2800">
                <a:solidFill>
                  <a:srgbClr val="000000"/>
                </a:solidFill>
              </a:rPr>
            </a:br>
            <a:br>
              <a:rPr b="1" lang="nl" sz="2800">
                <a:solidFill>
                  <a:srgbClr val="000000"/>
                </a:solidFill>
              </a:rPr>
            </a:br>
            <a:r>
              <a:rPr b="1" lang="nl" sz="2800">
                <a:solidFill>
                  <a:srgbClr val="666666"/>
                </a:solidFill>
              </a:rPr>
              <a:t>(7:13-27)</a:t>
            </a:r>
            <a:endParaRPr b="1" sz="2800">
              <a:solidFill>
                <a:srgbClr val="666666"/>
              </a:solidFill>
            </a:endParaRPr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5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990000"/>
                </a:solidFill>
              </a:rPr>
              <a:t>8</a:t>
            </a:r>
            <a:r>
              <a:rPr b="1" lang="nl" sz="3600">
                <a:solidFill>
                  <a:srgbClr val="990000"/>
                </a:solidFill>
              </a:rPr>
              <a:t> Waar gaat de Bergrede over?</a:t>
            </a:r>
            <a:endParaRPr b="1" sz="3600">
              <a:solidFill>
                <a:srgbClr val="990000"/>
              </a:solidFill>
            </a:endParaRP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 sz="1100"/>
              <a:t>‹#›</a:t>
            </a:fld>
            <a:endParaRPr sz="1100"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2077058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De g</a:t>
            </a:r>
            <a:r>
              <a:rPr b="1" lang="nl" sz="2800">
                <a:solidFill>
                  <a:srgbClr val="000000"/>
                </a:solidFill>
              </a:rPr>
              <a:t>erechtigheid van Gods koninkrijk</a:t>
            </a:r>
            <a:r>
              <a:rPr lang="nl" sz="2800">
                <a:solidFill>
                  <a:srgbClr val="000000"/>
                </a:solidFill>
              </a:rPr>
              <a:t>!</a:t>
            </a:r>
            <a:r>
              <a:rPr lang="nl" sz="2800">
                <a:solidFill>
                  <a:srgbClr val="000000"/>
                </a:solidFill>
              </a:rPr>
              <a:t> </a:t>
            </a:r>
            <a:endParaRPr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Gerechtigheid </a:t>
            </a:r>
            <a:r>
              <a:rPr lang="nl" sz="2800">
                <a:solidFill>
                  <a:srgbClr val="000000"/>
                </a:solidFill>
              </a:rPr>
              <a:t>is: de ware innerlijke goedheid, de integriteit die past bij het koninkrijk van de hemel en die alleen Jezus je kan geven!</a:t>
            </a:r>
            <a:endParaRPr sz="2800">
              <a:solidFill>
                <a:srgbClr val="00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sz="2800">
                <a:solidFill>
                  <a:srgbClr val="000000"/>
                </a:solidFill>
              </a:rPr>
              <a:t>&gt; 5:6, 5:10, 5:20, 6:1, 6:33</a:t>
            </a:r>
            <a:endParaRPr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b="1" lang="nl" sz="2800">
                <a:solidFill>
                  <a:srgbClr val="000000"/>
                </a:solidFill>
              </a:rPr>
              <a:t>Koninkrijk </a:t>
            </a:r>
            <a:r>
              <a:rPr lang="nl" sz="2800">
                <a:solidFill>
                  <a:srgbClr val="000000"/>
                </a:solidFill>
              </a:rPr>
              <a:t>is: wat Jezus door zijn Geest doet in mensenlevens.</a:t>
            </a:r>
            <a:endParaRPr sz="2800">
              <a:solidFill>
                <a:srgbClr val="000000"/>
              </a:solidFill>
            </a:endParaRPr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