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509052D-590E-40C3-87B0-0EAEB531FDF8}">
  <a:tblStyle styleId="{3509052D-590E-40C3-87B0-0EAEB531FDF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992767"/>
            <a:ext cx="8520600" cy="2736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3778833"/>
            <a:ext cx="8520600" cy="1056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4202967"/>
            <a:ext cx="8520600" cy="17343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867800"/>
            <a:ext cx="8520600" cy="11223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536633"/>
            <a:ext cx="8520600" cy="4555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740800"/>
            <a:ext cx="2808000" cy="1007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852800"/>
            <a:ext cx="2808000" cy="42393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600200"/>
            <a:ext cx="6367800" cy="54543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644233"/>
            <a:ext cx="4045200" cy="19764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3737433"/>
            <a:ext cx="4045200" cy="1646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965433"/>
            <a:ext cx="3837000" cy="49269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5640767"/>
            <a:ext cx="5998800" cy="80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1983367"/>
            <a:ext cx="8520600" cy="27369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nl"/>
              <a:t>Cursus de </a:t>
            </a:r>
            <a:r>
              <a:rPr b="1" lang="nl"/>
              <a:t>Bergrede</a:t>
            </a:r>
            <a:endParaRPr b="1"/>
          </a:p>
        </p:txBody>
      </p:sp>
      <p:sp>
        <p:nvSpPr>
          <p:cNvPr id="55" name="Shape 55"/>
          <p:cNvSpPr txBox="1"/>
          <p:nvPr>
            <p:ph idx="1" type="subTitle"/>
          </p:nvPr>
        </p:nvSpPr>
        <p:spPr>
          <a:xfrm>
            <a:off x="311700" y="4921833"/>
            <a:ext cx="8520600" cy="1056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nl"/>
              <a:t>Dagelijkse inspiratiebron </a:t>
            </a:r>
            <a:endParaRPr b="1"/>
          </a:p>
          <a:p>
            <a:pPr indent="0" lvl="0" marL="0">
              <a:spcBef>
                <a:spcPts val="0"/>
              </a:spcBef>
              <a:spcAft>
                <a:spcPts val="0"/>
              </a:spcAft>
              <a:buNone/>
            </a:pPr>
            <a:r>
              <a:rPr b="1" lang="nl"/>
              <a:t>voor een radicaal leven </a:t>
            </a:r>
            <a:endParaRPr b="1"/>
          </a:p>
          <a:p>
            <a:pPr indent="0" lvl="0" marL="0">
              <a:spcBef>
                <a:spcPts val="0"/>
              </a:spcBef>
              <a:spcAft>
                <a:spcPts val="0"/>
              </a:spcAft>
              <a:buNone/>
            </a:pPr>
            <a:r>
              <a:rPr b="1" lang="nl"/>
              <a:t>als volgeling van Jezus</a:t>
            </a:r>
            <a:endParaRPr b="1"/>
          </a:p>
        </p:txBody>
      </p:sp>
      <p:pic>
        <p:nvPicPr>
          <p:cNvPr id="56" name="Shape 56"/>
          <p:cNvPicPr preferRelativeResize="0"/>
          <p:nvPr/>
        </p:nvPicPr>
        <p:blipFill>
          <a:blip r:embed="rId3">
            <a:alphaModFix/>
          </a:blip>
          <a:stretch>
            <a:fillRect/>
          </a:stretch>
        </p:blipFill>
        <p:spPr>
          <a:xfrm>
            <a:off x="2203376" y="424026"/>
            <a:ext cx="4737251" cy="3158175"/>
          </a:xfrm>
          <a:prstGeom prst="rect">
            <a:avLst/>
          </a:prstGeom>
          <a:noFill/>
          <a:ln>
            <a:noFill/>
          </a:ln>
        </p:spPr>
      </p:pic>
      <p:sp>
        <p:nvSpPr>
          <p:cNvPr id="57" name="Shape 5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nl"/>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121" name="Shape 12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22" name="Shape 122"/>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Moeten we ons niet vooral op de Geest richten?</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Geest is graag in de buurt van Jezus’ woorden</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Geest is duif… (er zit een duif op je schouder)</a:t>
            </a:r>
            <a:endParaRPr sz="28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128" name="Shape 12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29" name="Shape 129"/>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Citaat van Martin Lloyd-Jones: “</a:t>
            </a:r>
            <a:r>
              <a:rPr lang="nl" sz="2300">
                <a:solidFill>
                  <a:srgbClr val="000000"/>
                </a:solidFill>
              </a:rPr>
              <a:t>Er is niets dat mij zozeer de absolute noodzaak van een nieuwe geboorte en van de heilige Geest en zijn werk in mij toont als de Bergrede. De zaligprijzingen zijn verpletterend om te horen en tonen mijn onuitsprekelijke hulpeloosheid. Het kan niets worden als ik niet opnieuw geboren word. Lees en bestudeer de Bergrede, kom jezelf tegen in het licht van de Bergrede. Het zal ertoe leiden dat je je ultieme behoefte ontdekt aan een nieuwe geboorte en aan het werk van de heilige Geest. Er is niets dat zozeer leidt tot het evangelie en de genade als de Bergrede.”</a:t>
            </a:r>
            <a:endParaRPr sz="28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14 </a:t>
            </a:r>
            <a:r>
              <a:rPr b="1" lang="nl" sz="3600">
                <a:solidFill>
                  <a:srgbClr val="990000"/>
                </a:solidFill>
              </a:rPr>
              <a:t>Waarom overdrijft Jezus in de Bergrede zo vaak?</a:t>
            </a:r>
            <a:r>
              <a:rPr b="1" lang="nl" sz="3600">
                <a:solidFill>
                  <a:srgbClr val="990000"/>
                </a:solidFill>
              </a:rPr>
              <a:t> </a:t>
            </a:r>
            <a:endParaRPr b="1" sz="3600">
              <a:solidFill>
                <a:srgbClr val="990000"/>
              </a:solidFill>
            </a:endParaRPr>
          </a:p>
        </p:txBody>
      </p:sp>
      <p:sp>
        <p:nvSpPr>
          <p:cNvPr id="135" name="Shape 13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36" name="Shape 136"/>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Hyperbolen waren gebruikelijk in het onderwijs van rabbi’s in Jezus’ tijd:</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Ruk je rechteroog uit</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Hak je rechterhand af</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Keer je linkerwang toe</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Sta ook je bovenkleed af</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Verwijder eerst de balk uit je eigen oog</a:t>
            </a:r>
            <a:endParaRPr sz="28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14 Waarom overdrijft Jezus in de Bergrede zo vaak? </a:t>
            </a:r>
            <a:endParaRPr b="1" sz="3600">
              <a:solidFill>
                <a:srgbClr val="990000"/>
              </a:solidFill>
            </a:endParaRPr>
          </a:p>
        </p:txBody>
      </p:sp>
      <p:sp>
        <p:nvSpPr>
          <p:cNvPr id="142" name="Shape 14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43" name="Shape 143"/>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rgbClr val="000000"/>
              </a:buClr>
              <a:buSzPts val="2800"/>
              <a:buFont typeface="Arial"/>
              <a:buChar char="●"/>
            </a:pPr>
            <a:r>
              <a:rPr lang="nl" sz="2800">
                <a:solidFill>
                  <a:srgbClr val="000000"/>
                </a:solidFill>
              </a:rPr>
              <a:t>Dit is absurd, dit is onmogelijk…</a:t>
            </a:r>
            <a:endParaRPr sz="2800">
              <a:solidFill>
                <a:srgbClr val="000000"/>
              </a:solidFill>
            </a:endParaRPr>
          </a:p>
          <a:p>
            <a:pPr indent="0" lvl="0" marL="0" marR="0" rtl="0" algn="l">
              <a:lnSpc>
                <a:spcPct val="115000"/>
              </a:lnSpc>
              <a:spcBef>
                <a:spcPts val="1600"/>
              </a:spcBef>
              <a:spcAft>
                <a:spcPts val="0"/>
              </a:spcAft>
              <a:buNone/>
            </a:pPr>
            <a:r>
              <a:t/>
            </a:r>
            <a:endParaRPr sz="2800">
              <a:solidFill>
                <a:srgbClr val="000000"/>
              </a:solidFill>
            </a:endParaRPr>
          </a:p>
          <a:p>
            <a:pPr indent="-406400" lvl="0" marL="457200" marR="0" rtl="0" algn="l">
              <a:lnSpc>
                <a:spcPct val="115000"/>
              </a:lnSpc>
              <a:spcBef>
                <a:spcPts val="1600"/>
              </a:spcBef>
              <a:spcAft>
                <a:spcPts val="0"/>
              </a:spcAft>
              <a:buClr>
                <a:srgbClr val="000000"/>
              </a:buClr>
              <a:buSzPts val="2800"/>
              <a:buChar char="●"/>
            </a:pPr>
            <a:r>
              <a:rPr lang="nl" sz="2800">
                <a:solidFill>
                  <a:srgbClr val="000000"/>
                </a:solidFill>
              </a:rPr>
              <a:t>Martin Lloyd-Jones: “Als je merkt dat je je op een bepaald punt verzet tegen de Bergrede of die bekritiseert, betekent dat óf dat er iets mis is met jou óf dat je interpratie niet klopt.”</a:t>
            </a:r>
            <a:endParaRPr sz="28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14 Waarom overdrijft Jezus in de Bergrede zo vaak? </a:t>
            </a:r>
            <a:endParaRPr b="1" sz="3600">
              <a:solidFill>
                <a:srgbClr val="990000"/>
              </a:solidFill>
            </a:endParaRPr>
          </a:p>
        </p:txBody>
      </p:sp>
      <p:sp>
        <p:nvSpPr>
          <p:cNvPr id="149" name="Shape 14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50" name="Shape 150"/>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rgbClr val="000000"/>
              </a:buClr>
              <a:buSzPts val="2800"/>
              <a:buChar char="●"/>
            </a:pPr>
            <a:r>
              <a:rPr lang="nl" sz="2800">
                <a:solidFill>
                  <a:srgbClr val="000000"/>
                </a:solidFill>
              </a:rPr>
              <a:t>Jezus spreekt en hij meent wat hij zegt…</a:t>
            </a:r>
            <a:endParaRPr sz="2800">
              <a:solidFill>
                <a:srgbClr val="000000"/>
              </a:solidFill>
            </a:endParaRPr>
          </a:p>
          <a:p>
            <a:pPr indent="0" lvl="0" marL="0" marR="0" rtl="0" algn="l">
              <a:lnSpc>
                <a:spcPct val="115000"/>
              </a:lnSpc>
              <a:spcBef>
                <a:spcPts val="1600"/>
              </a:spcBef>
              <a:spcAft>
                <a:spcPts val="0"/>
              </a:spcAft>
              <a:buNone/>
            </a:pPr>
            <a:r>
              <a:t/>
            </a:r>
            <a:endParaRPr sz="2800">
              <a:solidFill>
                <a:srgbClr val="000000"/>
              </a:solidFill>
            </a:endParaRPr>
          </a:p>
          <a:p>
            <a:pPr indent="-406400" lvl="0" marL="457200" marR="0" rtl="0" algn="l">
              <a:lnSpc>
                <a:spcPct val="115000"/>
              </a:lnSpc>
              <a:spcBef>
                <a:spcPts val="1600"/>
              </a:spcBef>
              <a:spcAft>
                <a:spcPts val="0"/>
              </a:spcAft>
              <a:buClr>
                <a:srgbClr val="000000"/>
              </a:buClr>
              <a:buSzPts val="2800"/>
              <a:buChar char="●"/>
            </a:pPr>
            <a:r>
              <a:rPr lang="nl" sz="2800">
                <a:solidFill>
                  <a:srgbClr val="000000"/>
                </a:solidFill>
              </a:rPr>
              <a:t>Martin Lloyd-Jones: wees op je hoede voor</a:t>
            </a:r>
            <a:endParaRPr sz="2800">
              <a:solidFill>
                <a:srgbClr val="000000"/>
              </a:solidFill>
            </a:endParaRPr>
          </a:p>
          <a:p>
            <a:pPr indent="-406400" lvl="1" marL="914400" marR="0" rtl="0" algn="l">
              <a:lnSpc>
                <a:spcPct val="115000"/>
              </a:lnSpc>
              <a:spcBef>
                <a:spcPts val="0"/>
              </a:spcBef>
              <a:spcAft>
                <a:spcPts val="0"/>
              </a:spcAft>
              <a:buClr>
                <a:srgbClr val="000000"/>
              </a:buClr>
              <a:buSzPts val="2800"/>
              <a:buChar char="○"/>
            </a:pPr>
            <a:r>
              <a:rPr lang="nl" sz="2800">
                <a:solidFill>
                  <a:srgbClr val="000000"/>
                </a:solidFill>
              </a:rPr>
              <a:t>een geest van kritiek</a:t>
            </a:r>
            <a:endParaRPr sz="2800">
              <a:solidFill>
                <a:srgbClr val="000000"/>
              </a:solidFill>
            </a:endParaRPr>
          </a:p>
          <a:p>
            <a:pPr indent="-406400" lvl="1" marL="914400" marR="0" rtl="0" algn="l">
              <a:lnSpc>
                <a:spcPct val="115000"/>
              </a:lnSpc>
              <a:spcBef>
                <a:spcPts val="0"/>
              </a:spcBef>
              <a:spcAft>
                <a:spcPts val="0"/>
              </a:spcAft>
              <a:buClr>
                <a:srgbClr val="000000"/>
              </a:buClr>
              <a:buSzPts val="2800"/>
              <a:buChar char="○"/>
            </a:pPr>
            <a:r>
              <a:rPr lang="nl" sz="2800">
                <a:solidFill>
                  <a:srgbClr val="000000"/>
                </a:solidFill>
              </a:rPr>
              <a:t>het ridiculiseren van wat Jezus zegt</a:t>
            </a:r>
            <a:endParaRPr sz="2800">
              <a:solidFill>
                <a:srgbClr val="000000"/>
              </a:solidFill>
            </a:endParaRPr>
          </a:p>
          <a:p>
            <a:pPr indent="-406400" lvl="1" marL="914400" marR="0" rtl="0" algn="l">
              <a:lnSpc>
                <a:spcPct val="115000"/>
              </a:lnSpc>
              <a:spcBef>
                <a:spcPts val="0"/>
              </a:spcBef>
              <a:spcAft>
                <a:spcPts val="0"/>
              </a:spcAft>
              <a:buClr>
                <a:srgbClr val="000000"/>
              </a:buClr>
              <a:buSzPts val="2800"/>
              <a:buChar char="○"/>
            </a:pPr>
            <a:r>
              <a:rPr lang="nl" sz="2800">
                <a:solidFill>
                  <a:srgbClr val="000000"/>
                </a:solidFill>
              </a:rPr>
              <a:t>een interpretatie die onmogelijk maakt wat Jezus zegt</a:t>
            </a:r>
            <a:endParaRPr sz="28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15 Roept Jezus op tot geweldloosheid?</a:t>
            </a:r>
            <a:endParaRPr b="1" sz="3600">
              <a:solidFill>
                <a:srgbClr val="990000"/>
              </a:solidFill>
            </a:endParaRPr>
          </a:p>
        </p:txBody>
      </p:sp>
      <p:sp>
        <p:nvSpPr>
          <p:cNvPr id="156" name="Shape 15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57" name="Shape 157"/>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rgbClr val="000000"/>
              </a:buClr>
              <a:buSzPts val="2800"/>
              <a:buFont typeface="Arial"/>
              <a:buChar char="●"/>
            </a:pPr>
            <a:r>
              <a:rPr lang="nl" sz="2800">
                <a:solidFill>
                  <a:srgbClr val="000000"/>
                </a:solidFill>
              </a:rPr>
              <a:t>Matteüs 5:38-48</a:t>
            </a:r>
            <a:endParaRPr sz="2800">
              <a:solidFill>
                <a:srgbClr val="000000"/>
              </a:solidFill>
            </a:endParaRPr>
          </a:p>
          <a:p>
            <a:pPr indent="-406400" lvl="0" marL="457200" marR="0" rtl="0" algn="l">
              <a:lnSpc>
                <a:spcPct val="115000"/>
              </a:lnSpc>
              <a:spcBef>
                <a:spcPts val="0"/>
              </a:spcBef>
              <a:spcAft>
                <a:spcPts val="0"/>
              </a:spcAft>
              <a:buClr>
                <a:srgbClr val="000000"/>
              </a:buClr>
              <a:buSzPts val="2800"/>
              <a:buChar char="●"/>
            </a:pPr>
            <a:r>
              <a:rPr lang="nl" sz="2800">
                <a:solidFill>
                  <a:srgbClr val="000000"/>
                </a:solidFill>
              </a:rPr>
              <a:t>Zacharia 4:6 “Niet door eigen kracht of macht zal hij slagen – zegt de HEER van de hemelse machten – maar met de hulp van mijn </a:t>
            </a:r>
            <a:r>
              <a:rPr b="1" lang="nl" sz="2800">
                <a:solidFill>
                  <a:srgbClr val="000000"/>
                </a:solidFill>
              </a:rPr>
              <a:t>Geest</a:t>
            </a:r>
            <a:r>
              <a:rPr lang="nl" sz="2800">
                <a:solidFill>
                  <a:srgbClr val="000000"/>
                </a:solidFill>
              </a:rPr>
              <a:t>.”</a:t>
            </a:r>
            <a:endParaRPr sz="2800">
              <a:solidFill>
                <a:srgbClr val="000000"/>
              </a:solidFill>
            </a:endParaRPr>
          </a:p>
          <a:p>
            <a:pPr indent="-406400" lvl="0" marL="457200" marR="0" rtl="0" algn="l">
              <a:lnSpc>
                <a:spcPct val="115000"/>
              </a:lnSpc>
              <a:spcBef>
                <a:spcPts val="0"/>
              </a:spcBef>
              <a:spcAft>
                <a:spcPts val="0"/>
              </a:spcAft>
              <a:buClr>
                <a:srgbClr val="000000"/>
              </a:buClr>
              <a:buSzPts val="2800"/>
              <a:buChar char="●"/>
            </a:pPr>
            <a:r>
              <a:rPr lang="nl" sz="2800">
                <a:solidFill>
                  <a:srgbClr val="000000"/>
                </a:solidFill>
              </a:rPr>
              <a:t>Bergrede als inspiratiebron voor geweldloze kerk  en een geweldloze samenleving - zes principes van geweldloosheid volgens Martin Luther King.</a:t>
            </a:r>
            <a:endParaRPr sz="28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15 Roept Jezus op tot geweldloosheid?</a:t>
            </a:r>
            <a:endParaRPr b="1" sz="3600">
              <a:solidFill>
                <a:srgbClr val="990000"/>
              </a:solidFill>
            </a:endParaRPr>
          </a:p>
        </p:txBody>
      </p:sp>
      <p:sp>
        <p:nvSpPr>
          <p:cNvPr id="163" name="Shape 16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64" name="Shape 164"/>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is een manier van leven voor moedige mensen.</a:t>
            </a:r>
            <a:endParaRPr sz="2500">
              <a:solidFill>
                <a:srgbClr val="000000"/>
              </a:solidFill>
            </a:endParaRPr>
          </a:p>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is uit op vriendschap en wederzijds begrip.</a:t>
            </a:r>
            <a:endParaRPr sz="2500">
              <a:solidFill>
                <a:srgbClr val="000000"/>
              </a:solidFill>
            </a:endParaRPr>
          </a:p>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wil onrecht verslaan, niet mensen.</a:t>
            </a:r>
            <a:endParaRPr sz="2500">
              <a:solidFill>
                <a:srgbClr val="000000"/>
              </a:solidFill>
            </a:endParaRPr>
          </a:p>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gaat er vanuit dat lijden opvoedende en transformerende kracht kan hebben. </a:t>
            </a:r>
            <a:endParaRPr sz="2500">
              <a:solidFill>
                <a:srgbClr val="000000"/>
              </a:solidFill>
            </a:endParaRPr>
          </a:p>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kiest voor liefde in plaats van haat.</a:t>
            </a:r>
            <a:endParaRPr sz="2500">
              <a:solidFill>
                <a:srgbClr val="000000"/>
              </a:solidFill>
            </a:endParaRPr>
          </a:p>
          <a:p>
            <a:pPr indent="-387350" lvl="0" marL="457200" marR="0" rtl="0" algn="l">
              <a:lnSpc>
                <a:spcPct val="115000"/>
              </a:lnSpc>
              <a:spcBef>
                <a:spcPts val="0"/>
              </a:spcBef>
              <a:spcAft>
                <a:spcPts val="0"/>
              </a:spcAft>
              <a:buClr>
                <a:srgbClr val="000000"/>
              </a:buClr>
              <a:buSzPts val="2500"/>
              <a:buAutoNum type="arabicPeriod"/>
            </a:pPr>
            <a:r>
              <a:rPr b="1" lang="nl" sz="2500">
                <a:solidFill>
                  <a:srgbClr val="000000"/>
                </a:solidFill>
              </a:rPr>
              <a:t>Geweldloosheid </a:t>
            </a:r>
            <a:r>
              <a:rPr lang="nl" sz="2500">
                <a:solidFill>
                  <a:srgbClr val="000000"/>
                </a:solidFill>
              </a:rPr>
              <a:t>gelooft dat het universum aan de kant van gerechtigheid staat.</a:t>
            </a:r>
            <a:endParaRPr sz="25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16 Wat is (het koninkrijk van) de hemel?</a:t>
            </a:r>
            <a:endParaRPr b="1" sz="3600">
              <a:solidFill>
                <a:srgbClr val="990000"/>
              </a:solidFill>
            </a:endParaRPr>
          </a:p>
        </p:txBody>
      </p:sp>
      <p:sp>
        <p:nvSpPr>
          <p:cNvPr id="170" name="Shape 17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71" name="Shape 171"/>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Wat is de hemel? Waar is de hemel?</a:t>
            </a:r>
            <a:endParaRPr b="1" sz="2500">
              <a:solidFill>
                <a:srgbClr val="000000"/>
              </a:solidFill>
            </a:endParaRPr>
          </a:p>
          <a:p>
            <a:pPr indent="-387350" lvl="0" marL="457200" rtl="0">
              <a:spcBef>
                <a:spcPts val="1600"/>
              </a:spcBef>
              <a:spcAft>
                <a:spcPts val="0"/>
              </a:spcAft>
              <a:buClr>
                <a:schemeClr val="dk1"/>
              </a:buClr>
              <a:buSzPts val="2500"/>
              <a:buChar char="●"/>
            </a:pPr>
            <a:r>
              <a:rPr lang="nl" sz="2500">
                <a:solidFill>
                  <a:schemeClr val="dk1"/>
                </a:solidFill>
              </a:rPr>
              <a:t>Pasen &gt; </a:t>
            </a:r>
            <a:r>
              <a:rPr b="1" lang="nl" sz="2500">
                <a:solidFill>
                  <a:schemeClr val="dk1"/>
                </a:solidFill>
              </a:rPr>
              <a:t>Hemelvaart</a:t>
            </a:r>
            <a:r>
              <a:rPr lang="nl" sz="2500">
                <a:solidFill>
                  <a:schemeClr val="dk1"/>
                </a:solidFill>
              </a:rPr>
              <a:t> &gt; Pinksteren </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Koninkrijk van God = Koninkrijk van de hemel</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God is overal = de hemel is overal</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Hemel-en-aarde, op aarde zoals in de hemel</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Bergrede: hemel, hart, verborgene</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Onze Vader die in het verborgene is...</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Verzamel schatten in de hemel: waar je schat is, daar zal je hart zijn.</a:t>
            </a:r>
            <a:endParaRPr sz="25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16 Wat is (het koninkrijk van) de hemel?</a:t>
            </a:r>
            <a:endParaRPr b="1" sz="3600">
              <a:solidFill>
                <a:srgbClr val="990000"/>
              </a:solidFill>
            </a:endParaRPr>
          </a:p>
        </p:txBody>
      </p:sp>
      <p:sp>
        <p:nvSpPr>
          <p:cNvPr id="177" name="Shape 17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78" name="Shape 178"/>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Wat is de hemel? Waar is de hemel?</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b="1" lang="nl" sz="2500">
                <a:solidFill>
                  <a:srgbClr val="000000"/>
                </a:solidFill>
              </a:rPr>
              <a:t>De wolk van niet-weten </a:t>
            </a:r>
            <a:r>
              <a:rPr lang="nl" sz="2500">
                <a:solidFill>
                  <a:srgbClr val="000000"/>
                </a:solidFill>
              </a:rPr>
              <a:t>(14e eeuw): Omdat Christus nu eenmaal lichamelijk zou opstijgen en daarna op tastbare wijze de heilige Geest zou zenden, daarom was het passender dat dit respectievelijk opwaarts en van bovenaf zou gebeuren dan naar omlaag en van beneden of voor - en achterwaarts, naar links of naar rechts. Nog afgezien van deze gepastheid geloof ik dat het voor Hem zelfs helemaal niet nodig was om naar boven of naar beneden te gaan, zo kort is de weg.”</a:t>
            </a:r>
            <a:endParaRPr sz="25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16 Wat is (het koninkrijk van) de hemel?</a:t>
            </a:r>
            <a:endParaRPr b="1" sz="3600">
              <a:solidFill>
                <a:srgbClr val="990000"/>
              </a:solidFill>
            </a:endParaRPr>
          </a:p>
        </p:txBody>
      </p:sp>
      <p:sp>
        <p:nvSpPr>
          <p:cNvPr id="184" name="Shape 18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85" name="Shape 185"/>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Wat is de hemel? Waar is de hemel?</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b="1" lang="nl" sz="2500">
                <a:solidFill>
                  <a:srgbClr val="000000"/>
                </a:solidFill>
              </a:rPr>
              <a:t>De wolk van niet-weten </a:t>
            </a:r>
            <a:r>
              <a:rPr lang="nl" sz="2500">
                <a:solidFill>
                  <a:srgbClr val="000000"/>
                </a:solidFill>
              </a:rPr>
              <a:t>(14e eeuw): (...) “Immers, de hemel is geestelijk gesproken boven even dichtbij als beneden, achter even dichtbij als voor, links even dichtbij als rechts, zodat iedereen die oprecht verlangt in de hemel te zijn er op hetzelfde moment geestelijk al is. Want de voornaamste en kortste weg daarheen wordt afgelegd door het verlangen, en niet op twee voeten.”</a:t>
            </a:r>
            <a:endParaRPr sz="25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343 (2x)</a:t>
            </a:r>
            <a:endParaRPr b="1" sz="3600">
              <a:solidFill>
                <a:srgbClr val="990000"/>
              </a:solidFill>
            </a:endParaRPr>
          </a:p>
        </p:txBody>
      </p:sp>
      <p:sp>
        <p:nvSpPr>
          <p:cNvPr id="63" name="Shape 63"/>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b="1" lang="nl" sz="2800">
                <a:solidFill>
                  <a:srgbClr val="000000"/>
                </a:solidFill>
              </a:rPr>
              <a:t>Heilige Geest van God, vul opnieuw mijn hart.</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chemeClr val="dk1"/>
                </a:solidFill>
              </a:rPr>
              <a:t>Heilige Geest van God, vul opnieuw mijn hart.</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Vul mij opnieuw, vul mij opnieuw,</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Heilige Geest, vul opnieuw mijn hart.</a:t>
            </a:r>
            <a:endParaRPr b="1" sz="2800">
              <a:solidFill>
                <a:srgbClr val="000000"/>
              </a:solidFill>
            </a:endParaRPr>
          </a:p>
          <a:p>
            <a:pPr indent="0" lvl="0" marL="0" rtl="0">
              <a:spcBef>
                <a:spcPts val="1600"/>
              </a:spcBef>
              <a:spcAft>
                <a:spcPts val="1600"/>
              </a:spcAft>
              <a:buNone/>
            </a:pPr>
            <a:r>
              <a:t/>
            </a:r>
            <a:endParaRPr b="1" sz="2800">
              <a:solidFill>
                <a:srgbClr val="000000"/>
              </a:solidFill>
            </a:endParaRPr>
          </a:p>
        </p:txBody>
      </p:sp>
      <p:sp>
        <p:nvSpPr>
          <p:cNvPr id="64" name="Shape 6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nl" sz="3600">
                <a:solidFill>
                  <a:srgbClr val="990000"/>
                </a:solidFill>
              </a:rPr>
              <a:t>Een oefenmoment...</a:t>
            </a:r>
            <a:endParaRPr b="1" sz="3600">
              <a:solidFill>
                <a:srgbClr val="990000"/>
              </a:solidFill>
            </a:endParaRPr>
          </a:p>
        </p:txBody>
      </p:sp>
      <p:sp>
        <p:nvSpPr>
          <p:cNvPr id="191" name="Shape 191"/>
          <p:cNvSpPr txBox="1"/>
          <p:nvPr>
            <p:ph idx="1" type="body"/>
          </p:nvPr>
        </p:nvSpPr>
        <p:spPr>
          <a:xfrm>
            <a:off x="311700" y="1848458"/>
            <a:ext cx="8520600" cy="455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nl" sz="2800">
                <a:solidFill>
                  <a:srgbClr val="000000"/>
                </a:solidFill>
              </a:rPr>
              <a:t>“Gelukkig wie nederig van hart zijn, </a:t>
            </a:r>
            <a:br>
              <a:rPr b="1" lang="nl" sz="2800">
                <a:solidFill>
                  <a:srgbClr val="000000"/>
                </a:solidFill>
              </a:rPr>
            </a:br>
            <a:r>
              <a:rPr b="1" lang="nl" sz="2800">
                <a:solidFill>
                  <a:srgbClr val="000000"/>
                </a:solidFill>
              </a:rPr>
              <a:t>want voor hen is het koninkrijk van de hemel.”</a:t>
            </a:r>
            <a:endParaRPr b="1" sz="2800">
              <a:solidFill>
                <a:srgbClr val="000000"/>
              </a:solidFill>
            </a:endParaRPr>
          </a:p>
          <a:p>
            <a:pPr indent="0" lvl="0" marL="0" rtl="0" algn="ctr">
              <a:spcBef>
                <a:spcPts val="1600"/>
              </a:spcBef>
              <a:spcAft>
                <a:spcPts val="0"/>
              </a:spcAft>
              <a:buNone/>
            </a:pPr>
            <a:r>
              <a:rPr b="1" lang="nl" sz="2800">
                <a:solidFill>
                  <a:srgbClr val="000000"/>
                </a:solidFill>
              </a:rPr>
              <a:t>“</a:t>
            </a:r>
            <a:r>
              <a:rPr lang="nl" sz="2400">
                <a:solidFill>
                  <a:srgbClr val="000000"/>
                </a:solidFill>
              </a:rPr>
              <a:t>Het echte geluk is voor mensen die weten dat ze God nodig hebben, want voor hen is Gods nieuwe wereld.”</a:t>
            </a:r>
            <a:endParaRPr sz="2400">
              <a:solidFill>
                <a:srgbClr val="000000"/>
              </a:solidFill>
            </a:endParaRPr>
          </a:p>
          <a:p>
            <a:pPr indent="0" lvl="0" marL="0" rtl="0" algn="ctr">
              <a:spcBef>
                <a:spcPts val="1600"/>
              </a:spcBef>
              <a:spcAft>
                <a:spcPts val="0"/>
              </a:spcAft>
              <a:buNone/>
            </a:pPr>
            <a:br>
              <a:rPr b="1" lang="nl" sz="2300">
                <a:solidFill>
                  <a:srgbClr val="000000"/>
                </a:solidFill>
              </a:rPr>
            </a:br>
            <a:r>
              <a:rPr b="1" lang="nl" sz="2800">
                <a:solidFill>
                  <a:srgbClr val="990000"/>
                </a:solidFill>
              </a:rPr>
              <a:t>Lees...</a:t>
            </a:r>
            <a:endParaRPr b="1" sz="2800">
              <a:solidFill>
                <a:srgbClr val="990000"/>
              </a:solidFill>
            </a:endParaRPr>
          </a:p>
          <a:p>
            <a:pPr indent="0" lvl="0" marL="0" rtl="0" algn="ctr">
              <a:spcBef>
                <a:spcPts val="1600"/>
              </a:spcBef>
              <a:spcAft>
                <a:spcPts val="0"/>
              </a:spcAft>
              <a:buNone/>
            </a:pPr>
            <a:r>
              <a:rPr b="1" lang="nl" sz="2800">
                <a:solidFill>
                  <a:srgbClr val="990000"/>
                </a:solidFill>
              </a:rPr>
              <a:t>Luister...</a:t>
            </a:r>
            <a:endParaRPr b="1" sz="2800">
              <a:solidFill>
                <a:srgbClr val="990000"/>
              </a:solidFill>
            </a:endParaRPr>
          </a:p>
          <a:p>
            <a:pPr indent="0" lvl="0" marL="0" rtl="0" algn="ctr">
              <a:spcBef>
                <a:spcPts val="1600"/>
              </a:spcBef>
              <a:spcAft>
                <a:spcPts val="1600"/>
              </a:spcAft>
              <a:buNone/>
            </a:pPr>
            <a:r>
              <a:rPr b="1" lang="nl" sz="2800">
                <a:solidFill>
                  <a:srgbClr val="990000"/>
                </a:solidFill>
              </a:rPr>
              <a:t>Leef...</a:t>
            </a:r>
            <a:endParaRPr b="1" sz="2800">
              <a:solidFill>
                <a:srgbClr val="990000"/>
              </a:solidFill>
            </a:endParaRPr>
          </a:p>
        </p:txBody>
      </p:sp>
      <p:sp>
        <p:nvSpPr>
          <p:cNvPr id="192" name="Shape 19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17 Wat wordt bedoeld met de Bergrede als BergRegel?</a:t>
            </a:r>
            <a:endParaRPr b="1" sz="3600">
              <a:solidFill>
                <a:srgbClr val="990000"/>
              </a:solidFill>
            </a:endParaRPr>
          </a:p>
        </p:txBody>
      </p:sp>
      <p:sp>
        <p:nvSpPr>
          <p:cNvPr id="198" name="Shape 19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99" name="Shape 199"/>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“Maak de stap van geloven op basis leerregels naar dagelijks leven vanuit een leefregel.”</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lang="nl" sz="2500">
                <a:solidFill>
                  <a:srgbClr val="000000"/>
                </a:solidFill>
              </a:rPr>
              <a:t>Leerregels: focus op overtuigingen </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Leefregel: focus op een manier van leven </a:t>
            </a:r>
            <a:endParaRPr sz="2500">
              <a:solidFill>
                <a:srgbClr val="000000"/>
              </a:solidFill>
            </a:endParaRPr>
          </a:p>
          <a:p>
            <a:pPr indent="0" lvl="0" marL="0" marR="0" rtl="0" algn="l">
              <a:lnSpc>
                <a:spcPct val="115000"/>
              </a:lnSpc>
              <a:spcBef>
                <a:spcPts val="1600"/>
              </a:spcBef>
              <a:spcAft>
                <a:spcPts val="0"/>
              </a:spcAft>
              <a:buNone/>
            </a:pPr>
            <a:r>
              <a:rPr b="1" lang="nl" sz="2500">
                <a:solidFill>
                  <a:srgbClr val="000000"/>
                </a:solidFill>
              </a:rPr>
              <a:t>De thora van Jezus</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lang="nl" sz="2500">
                <a:solidFill>
                  <a:srgbClr val="000000"/>
                </a:solidFill>
              </a:rPr>
              <a:t>Bergrede: eerste van vijf toespraken van Jezus</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Op weg naar een Matteaans christendom?</a:t>
            </a:r>
            <a:endParaRPr sz="25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17 Wat wordt bedoeld met de Bergrede als BergRegel?</a:t>
            </a:r>
            <a:endParaRPr b="1" sz="3600">
              <a:solidFill>
                <a:srgbClr val="990000"/>
              </a:solidFill>
            </a:endParaRPr>
          </a:p>
        </p:txBody>
      </p:sp>
      <p:sp>
        <p:nvSpPr>
          <p:cNvPr id="205" name="Shape 20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206" name="Shape 206"/>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Matteüs 13:52</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lang="nl" sz="2500">
                <a:solidFill>
                  <a:srgbClr val="000000"/>
                </a:solidFill>
              </a:rPr>
              <a:t>“Zo lijkt iedere ​schriftgeleerde​ die ​leerling​ in het ​koninkrijk van de hemel​ is geworden op een huismeester die uit zijn voorraadkamer nieuwe en oude dingen tevoorschijn haalt.”</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b="1" lang="nl" sz="2500">
                <a:solidFill>
                  <a:srgbClr val="000000"/>
                </a:solidFill>
              </a:rPr>
              <a:t>Vernieuwing van de kerk</a:t>
            </a:r>
            <a:r>
              <a:rPr lang="nl" sz="2500">
                <a:solidFill>
                  <a:srgbClr val="000000"/>
                </a:solidFill>
              </a:rPr>
              <a:t>: een nieuw evangelie voor een nieuw volk - Matteüs reikt nieuwe taal aan (verlossend en bevrijdend als de taal van Jezus) voor de kerk van de 21e eeuw.</a:t>
            </a:r>
            <a:endParaRPr sz="25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17 Wat wordt bedoeld met de Bergrede als BergRegel?</a:t>
            </a:r>
            <a:endParaRPr b="1" sz="3600">
              <a:solidFill>
                <a:srgbClr val="990000"/>
              </a:solidFill>
            </a:endParaRPr>
          </a:p>
        </p:txBody>
      </p:sp>
      <p:sp>
        <p:nvSpPr>
          <p:cNvPr id="212" name="Shape 2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213" name="Shape 213"/>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nl" sz="2500">
                <a:solidFill>
                  <a:srgbClr val="000000"/>
                </a:solidFill>
              </a:rPr>
              <a:t>BergRegel</a:t>
            </a:r>
            <a:endParaRPr b="1" sz="2500">
              <a:solidFill>
                <a:srgbClr val="000000"/>
              </a:solidFill>
            </a:endParaRPr>
          </a:p>
          <a:p>
            <a:pPr indent="-387350" lvl="0" marL="457200" marR="0" rtl="0" algn="l">
              <a:lnSpc>
                <a:spcPct val="115000"/>
              </a:lnSpc>
              <a:spcBef>
                <a:spcPts val="1600"/>
              </a:spcBef>
              <a:spcAft>
                <a:spcPts val="0"/>
              </a:spcAft>
              <a:buClr>
                <a:srgbClr val="000000"/>
              </a:buClr>
              <a:buSzPts val="2500"/>
              <a:buChar char="●"/>
            </a:pPr>
            <a:r>
              <a:rPr b="1" lang="nl" sz="2500">
                <a:solidFill>
                  <a:srgbClr val="000000"/>
                </a:solidFill>
              </a:rPr>
              <a:t>Regel van Benedictus</a:t>
            </a:r>
            <a:r>
              <a:rPr lang="nl" sz="2500">
                <a:solidFill>
                  <a:srgbClr val="000000"/>
                </a:solidFill>
              </a:rPr>
              <a:t> (hoofdstuk 7: Over nederigheid). Een leerschool, oefenschool voor beginnelingen. Eerste woord: ‘Luister!’</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b="1" lang="nl" sz="2500">
                <a:solidFill>
                  <a:srgbClr val="000000"/>
                </a:solidFill>
              </a:rPr>
              <a:t>Regel van Northumbrian Community</a:t>
            </a:r>
            <a:r>
              <a:rPr lang="nl" sz="2500">
                <a:solidFill>
                  <a:srgbClr val="000000"/>
                </a:solidFill>
              </a:rPr>
              <a:t>: “kwetsbaarheid en beschikbaarheid”</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De </a:t>
            </a:r>
            <a:r>
              <a:rPr b="1" lang="nl" sz="2500">
                <a:solidFill>
                  <a:srgbClr val="000000"/>
                </a:solidFill>
              </a:rPr>
              <a:t>BergRegel</a:t>
            </a:r>
            <a:r>
              <a:rPr lang="nl" sz="2500">
                <a:solidFill>
                  <a:srgbClr val="000000"/>
                </a:solidFill>
              </a:rPr>
              <a:t> van Jezus: Galilese Leefregel &gt; leidraad voor leven in Gods nieuwe wereld</a:t>
            </a:r>
            <a:endParaRPr sz="2500">
              <a:solidFill>
                <a:srgbClr val="000000"/>
              </a:solidFill>
            </a:endParaRPr>
          </a:p>
          <a:p>
            <a:pPr indent="-387350" lvl="0" marL="457200" marR="0" rtl="0" algn="l">
              <a:lnSpc>
                <a:spcPct val="115000"/>
              </a:lnSpc>
              <a:spcBef>
                <a:spcPts val="0"/>
              </a:spcBef>
              <a:spcAft>
                <a:spcPts val="0"/>
              </a:spcAft>
              <a:buClr>
                <a:srgbClr val="000000"/>
              </a:buClr>
              <a:buSzPts val="2500"/>
              <a:buChar char="●"/>
            </a:pPr>
            <a:r>
              <a:rPr lang="nl" sz="2500">
                <a:solidFill>
                  <a:srgbClr val="000000"/>
                </a:solidFill>
              </a:rPr>
              <a:t>Een </a:t>
            </a:r>
            <a:r>
              <a:rPr b="1" lang="nl" sz="2500">
                <a:solidFill>
                  <a:srgbClr val="000000"/>
                </a:solidFill>
              </a:rPr>
              <a:t>betere wereld</a:t>
            </a:r>
            <a:r>
              <a:rPr lang="nl" sz="2500">
                <a:solidFill>
                  <a:srgbClr val="000000"/>
                </a:solidFill>
              </a:rPr>
              <a:t> begint van Jezus...</a:t>
            </a:r>
            <a:endParaRPr sz="25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18 </a:t>
            </a:r>
            <a:r>
              <a:rPr b="1" lang="nl" sz="3600">
                <a:solidFill>
                  <a:srgbClr val="990000"/>
                </a:solidFill>
              </a:rPr>
              <a:t>Hoe nu verder met de Bergrede, na deze cursus?</a:t>
            </a:r>
            <a:endParaRPr b="1" sz="3600">
              <a:solidFill>
                <a:srgbClr val="990000"/>
              </a:solidFill>
            </a:endParaRPr>
          </a:p>
        </p:txBody>
      </p:sp>
      <p:sp>
        <p:nvSpPr>
          <p:cNvPr id="219" name="Shape 21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220" name="Shape 220"/>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rgbClr val="000000"/>
              </a:buClr>
              <a:buSzPts val="2800"/>
              <a:buFont typeface="Arial"/>
              <a:buChar char="●"/>
            </a:pPr>
            <a:r>
              <a:rPr lang="nl" sz="2800">
                <a:solidFill>
                  <a:srgbClr val="000000"/>
                </a:solidFill>
              </a:rPr>
              <a:t>Lees, luister, leef de Bergrede - dagelijkse praktijk.</a:t>
            </a:r>
            <a:endParaRPr sz="2800">
              <a:solidFill>
                <a:srgbClr val="000000"/>
              </a:solidFill>
            </a:endParaRPr>
          </a:p>
          <a:p>
            <a:pPr indent="-406400" lvl="0" marL="457200" marR="0" rtl="0" algn="l">
              <a:lnSpc>
                <a:spcPct val="115000"/>
              </a:lnSpc>
              <a:spcBef>
                <a:spcPts val="0"/>
              </a:spcBef>
              <a:spcAft>
                <a:spcPts val="0"/>
              </a:spcAft>
              <a:buClr>
                <a:srgbClr val="000000"/>
              </a:buClr>
              <a:buSzPts val="2800"/>
              <a:buChar char="●"/>
            </a:pPr>
            <a:r>
              <a:rPr lang="nl" sz="2800">
                <a:solidFill>
                  <a:srgbClr val="000000"/>
                </a:solidFill>
              </a:rPr>
              <a:t>Kies voor christelijk geloven als participeren in Gods koninkrijk op aarde zoals in de hemel.</a:t>
            </a:r>
            <a:endParaRPr sz="2800">
              <a:solidFill>
                <a:srgbClr val="000000"/>
              </a:solidFill>
            </a:endParaRPr>
          </a:p>
          <a:p>
            <a:pPr indent="-406400" lvl="0" marL="457200" marR="0" rtl="0" algn="l">
              <a:lnSpc>
                <a:spcPct val="115000"/>
              </a:lnSpc>
              <a:spcBef>
                <a:spcPts val="0"/>
              </a:spcBef>
              <a:spcAft>
                <a:spcPts val="0"/>
              </a:spcAft>
              <a:buClr>
                <a:srgbClr val="000000"/>
              </a:buClr>
              <a:buSzPts val="2800"/>
              <a:buChar char="●"/>
            </a:pPr>
            <a:r>
              <a:rPr lang="nl" sz="2800">
                <a:solidFill>
                  <a:srgbClr val="000000"/>
                </a:solidFill>
              </a:rPr>
              <a:t>Kies drie uitspraken uit de Bergrede die je een tijdlang in je hart meedraagt.</a:t>
            </a:r>
            <a:endParaRPr sz="2800">
              <a:solidFill>
                <a:srgbClr val="000000"/>
              </a:solidFill>
            </a:endParaRPr>
          </a:p>
          <a:p>
            <a:pPr indent="-406400" lvl="0" marL="457200" marR="0" rtl="0" algn="l">
              <a:lnSpc>
                <a:spcPct val="115000"/>
              </a:lnSpc>
              <a:spcBef>
                <a:spcPts val="0"/>
              </a:spcBef>
              <a:spcAft>
                <a:spcPts val="0"/>
              </a:spcAft>
              <a:buClr>
                <a:srgbClr val="000000"/>
              </a:buClr>
              <a:buSzPts val="2800"/>
              <a:buChar char="●"/>
            </a:pPr>
            <a:r>
              <a:t/>
            </a:r>
            <a:endParaRPr sz="28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ctrTitle"/>
          </p:nvPr>
        </p:nvSpPr>
        <p:spPr>
          <a:xfrm>
            <a:off x="311708" y="3480717"/>
            <a:ext cx="8520600" cy="27369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nl" sz="4400">
                <a:solidFill>
                  <a:srgbClr val="990000"/>
                </a:solidFill>
              </a:rPr>
              <a:t>Schrijf op </a:t>
            </a:r>
            <a:r>
              <a:rPr lang="nl" sz="4400">
                <a:solidFill>
                  <a:srgbClr val="990000"/>
                </a:solidFill>
              </a:rPr>
              <a:t>wat je van deze cursus in elk geval mee wilt nemen...</a:t>
            </a:r>
            <a:endParaRPr b="1" sz="4400">
              <a:solidFill>
                <a:srgbClr val="990000"/>
              </a:solidFill>
            </a:endParaRPr>
          </a:p>
        </p:txBody>
      </p:sp>
      <p:pic>
        <p:nvPicPr>
          <p:cNvPr id="226" name="Shape 226"/>
          <p:cNvPicPr preferRelativeResize="0"/>
          <p:nvPr/>
        </p:nvPicPr>
        <p:blipFill>
          <a:blip r:embed="rId3">
            <a:alphaModFix/>
          </a:blip>
          <a:stretch>
            <a:fillRect/>
          </a:stretch>
        </p:blipFill>
        <p:spPr>
          <a:xfrm>
            <a:off x="2203376" y="424026"/>
            <a:ext cx="4737251" cy="3158175"/>
          </a:xfrm>
          <a:prstGeom prst="rect">
            <a:avLst/>
          </a:prstGeom>
          <a:noFill/>
          <a:ln>
            <a:noFill/>
          </a:ln>
        </p:spPr>
      </p:pic>
      <p:sp>
        <p:nvSpPr>
          <p:cNvPr id="227" name="Shape 22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277142"/>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687</a:t>
            </a:r>
            <a:endParaRPr b="1" sz="3600">
              <a:solidFill>
                <a:srgbClr val="990000"/>
              </a:solidFill>
            </a:endParaRPr>
          </a:p>
        </p:txBody>
      </p:sp>
      <p:sp>
        <p:nvSpPr>
          <p:cNvPr id="233" name="Shape 233"/>
          <p:cNvSpPr txBox="1"/>
          <p:nvPr>
            <p:ph idx="1" type="body"/>
          </p:nvPr>
        </p:nvSpPr>
        <p:spPr>
          <a:xfrm>
            <a:off x="311700" y="1424858"/>
            <a:ext cx="8520600" cy="45552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b="1" lang="nl" sz="2800">
                <a:solidFill>
                  <a:srgbClr val="000000"/>
                </a:solidFill>
              </a:rPr>
              <a:t>Heer, wijs mij uw weg</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en leid mij als een kind</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dat heel de levensweg </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slechts in U richting vindt. </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Als mij de moed ontbreekt</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om door te gaan,</a:t>
            </a:r>
            <a:endParaRPr b="1" sz="2800">
              <a:solidFill>
                <a:srgbClr val="000000"/>
              </a:solidFill>
            </a:endParaRPr>
          </a:p>
          <a:p>
            <a:pPr indent="0" lvl="0" marL="0">
              <a:spcBef>
                <a:spcPts val="1600"/>
              </a:spcBef>
              <a:spcAft>
                <a:spcPts val="0"/>
              </a:spcAft>
              <a:buClr>
                <a:schemeClr val="dk1"/>
              </a:buClr>
              <a:buSzPts val="1100"/>
              <a:buFont typeface="Arial"/>
              <a:buNone/>
            </a:pPr>
            <a:r>
              <a:rPr b="1" lang="nl" sz="2800">
                <a:solidFill>
                  <a:srgbClr val="000000"/>
                </a:solidFill>
              </a:rPr>
              <a:t>troost mij dan liefdevol en moedig mij weer aan.</a:t>
            </a:r>
            <a:endParaRPr b="1" sz="2800">
              <a:solidFill>
                <a:srgbClr val="000000"/>
              </a:solidFill>
            </a:endParaRPr>
          </a:p>
          <a:p>
            <a:pPr indent="0" lvl="0" marL="0">
              <a:spcBef>
                <a:spcPts val="1600"/>
              </a:spcBef>
              <a:spcAft>
                <a:spcPts val="0"/>
              </a:spcAft>
              <a:buNone/>
            </a:pPr>
            <a:r>
              <a:t/>
            </a:r>
            <a:endParaRPr b="1" sz="2800">
              <a:solidFill>
                <a:srgbClr val="000000"/>
              </a:solidFill>
            </a:endParaRPr>
          </a:p>
          <a:p>
            <a:pPr indent="0" lvl="0" marL="0" rtl="0">
              <a:spcBef>
                <a:spcPts val="1600"/>
              </a:spcBef>
              <a:spcAft>
                <a:spcPts val="1600"/>
              </a:spcAft>
              <a:buNone/>
            </a:pPr>
            <a:r>
              <a:t/>
            </a:r>
            <a:endParaRPr sz="2800">
              <a:solidFill>
                <a:srgbClr val="990000"/>
              </a:solidFill>
            </a:endParaRPr>
          </a:p>
        </p:txBody>
      </p:sp>
      <p:sp>
        <p:nvSpPr>
          <p:cNvPr id="234" name="Shape 23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11700" y="277142"/>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687</a:t>
            </a:r>
            <a:endParaRPr b="1" sz="3600">
              <a:solidFill>
                <a:srgbClr val="990000"/>
              </a:solidFill>
            </a:endParaRPr>
          </a:p>
        </p:txBody>
      </p:sp>
      <p:sp>
        <p:nvSpPr>
          <p:cNvPr id="240" name="Shape 240"/>
          <p:cNvSpPr txBox="1"/>
          <p:nvPr>
            <p:ph idx="1" type="body"/>
          </p:nvPr>
        </p:nvSpPr>
        <p:spPr>
          <a:xfrm>
            <a:off x="311700" y="1424858"/>
            <a:ext cx="8520600" cy="4555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2800">
                <a:solidFill>
                  <a:srgbClr val="000000"/>
                </a:solidFill>
              </a:rPr>
              <a:t>1 </a:t>
            </a:r>
            <a:r>
              <a:rPr b="1" lang="nl" sz="2800">
                <a:solidFill>
                  <a:srgbClr val="000000"/>
                </a:solidFill>
              </a:rPr>
              <a:t>Heer, wijs mij uw weg</a:t>
            </a:r>
            <a:endParaRPr b="1" sz="2800">
              <a:solidFill>
                <a:srgbClr val="000000"/>
              </a:solidFill>
            </a:endParaRPr>
          </a:p>
          <a:p>
            <a:pPr indent="0" lvl="0" marL="0" rtl="0">
              <a:spcBef>
                <a:spcPts val="1600"/>
              </a:spcBef>
              <a:spcAft>
                <a:spcPts val="0"/>
              </a:spcAft>
              <a:buNone/>
            </a:pPr>
            <a:r>
              <a:rPr b="1" lang="nl" sz="2800">
                <a:solidFill>
                  <a:srgbClr val="000000"/>
                </a:solidFill>
              </a:rPr>
              <a:t>en leid mij als een kind</a:t>
            </a:r>
            <a:endParaRPr b="1" sz="2800">
              <a:solidFill>
                <a:srgbClr val="000000"/>
              </a:solidFill>
            </a:endParaRPr>
          </a:p>
          <a:p>
            <a:pPr indent="0" lvl="0" marL="0" rtl="0">
              <a:spcBef>
                <a:spcPts val="1600"/>
              </a:spcBef>
              <a:spcAft>
                <a:spcPts val="0"/>
              </a:spcAft>
              <a:buNone/>
            </a:pPr>
            <a:r>
              <a:rPr b="1" lang="nl" sz="2800">
                <a:solidFill>
                  <a:srgbClr val="000000"/>
                </a:solidFill>
              </a:rPr>
              <a:t>dat heel de levensweg </a:t>
            </a:r>
            <a:endParaRPr b="1" sz="2800">
              <a:solidFill>
                <a:srgbClr val="000000"/>
              </a:solidFill>
            </a:endParaRPr>
          </a:p>
          <a:p>
            <a:pPr indent="0" lvl="0" marL="0" rtl="0">
              <a:spcBef>
                <a:spcPts val="1600"/>
              </a:spcBef>
              <a:spcAft>
                <a:spcPts val="0"/>
              </a:spcAft>
              <a:buNone/>
            </a:pPr>
            <a:r>
              <a:rPr b="1" lang="nl" sz="2800">
                <a:solidFill>
                  <a:srgbClr val="000000"/>
                </a:solidFill>
              </a:rPr>
              <a:t>slechts in U richting vindt. </a:t>
            </a:r>
            <a:endParaRPr b="1" sz="2800">
              <a:solidFill>
                <a:srgbClr val="000000"/>
              </a:solidFill>
            </a:endParaRPr>
          </a:p>
          <a:p>
            <a:pPr indent="0" lvl="0" marL="0" rtl="0">
              <a:spcBef>
                <a:spcPts val="1600"/>
              </a:spcBef>
              <a:spcAft>
                <a:spcPts val="0"/>
              </a:spcAft>
              <a:buNone/>
            </a:pPr>
            <a:r>
              <a:rPr b="1" lang="nl" sz="2800">
                <a:solidFill>
                  <a:srgbClr val="000000"/>
                </a:solidFill>
              </a:rPr>
              <a:t>Als mij de moed ontbreekt</a:t>
            </a:r>
            <a:endParaRPr b="1" sz="2800">
              <a:solidFill>
                <a:srgbClr val="000000"/>
              </a:solidFill>
            </a:endParaRPr>
          </a:p>
          <a:p>
            <a:pPr indent="0" lvl="0" marL="0" rtl="0">
              <a:spcBef>
                <a:spcPts val="1600"/>
              </a:spcBef>
              <a:spcAft>
                <a:spcPts val="0"/>
              </a:spcAft>
              <a:buNone/>
            </a:pPr>
            <a:r>
              <a:rPr b="1" lang="nl" sz="2800">
                <a:solidFill>
                  <a:srgbClr val="000000"/>
                </a:solidFill>
              </a:rPr>
              <a:t>om door te gaan,</a:t>
            </a:r>
            <a:endParaRPr b="1" sz="2800">
              <a:solidFill>
                <a:srgbClr val="000000"/>
              </a:solidFill>
            </a:endParaRPr>
          </a:p>
          <a:p>
            <a:pPr indent="0" lvl="0" marL="0" rtl="0">
              <a:spcBef>
                <a:spcPts val="1600"/>
              </a:spcBef>
              <a:spcAft>
                <a:spcPts val="0"/>
              </a:spcAft>
              <a:buNone/>
            </a:pPr>
            <a:r>
              <a:rPr b="1" lang="nl" sz="2800">
                <a:solidFill>
                  <a:srgbClr val="000000"/>
                </a:solidFill>
              </a:rPr>
              <a:t>troost mij dan liefdevol en moedig mij weer aan.</a:t>
            </a:r>
            <a:endParaRPr b="1" sz="2800">
              <a:solidFill>
                <a:srgbClr val="000000"/>
              </a:solidFill>
            </a:endParaRPr>
          </a:p>
          <a:p>
            <a:pPr indent="0" lvl="0" marL="0" rtl="0">
              <a:spcBef>
                <a:spcPts val="1600"/>
              </a:spcBef>
              <a:spcAft>
                <a:spcPts val="0"/>
              </a:spcAft>
              <a:buNone/>
            </a:pPr>
            <a:r>
              <a:t/>
            </a:r>
            <a:endParaRPr b="1" sz="2800">
              <a:solidFill>
                <a:srgbClr val="000000"/>
              </a:solidFill>
            </a:endParaRPr>
          </a:p>
          <a:p>
            <a:pPr indent="0" lvl="0" marL="0" rtl="0">
              <a:spcBef>
                <a:spcPts val="1600"/>
              </a:spcBef>
              <a:spcAft>
                <a:spcPts val="1600"/>
              </a:spcAft>
              <a:buNone/>
            </a:pPr>
            <a:r>
              <a:t/>
            </a:r>
            <a:endParaRPr sz="2800">
              <a:solidFill>
                <a:srgbClr val="990000"/>
              </a:solidFill>
            </a:endParaRPr>
          </a:p>
        </p:txBody>
      </p:sp>
      <p:sp>
        <p:nvSpPr>
          <p:cNvPr id="241" name="Shape 24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11700" y="277142"/>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687</a:t>
            </a:r>
            <a:endParaRPr b="1" sz="3600">
              <a:solidFill>
                <a:srgbClr val="990000"/>
              </a:solidFill>
            </a:endParaRPr>
          </a:p>
        </p:txBody>
      </p:sp>
      <p:sp>
        <p:nvSpPr>
          <p:cNvPr id="247" name="Shape 247"/>
          <p:cNvSpPr txBox="1"/>
          <p:nvPr>
            <p:ph idx="1" type="body"/>
          </p:nvPr>
        </p:nvSpPr>
        <p:spPr>
          <a:xfrm>
            <a:off x="311700" y="1424858"/>
            <a:ext cx="8520600" cy="455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nl" sz="2800">
                <a:solidFill>
                  <a:srgbClr val="000000"/>
                </a:solidFill>
              </a:rPr>
              <a:t>2 Heer, leer mij uw weg,</a:t>
            </a:r>
            <a:endParaRPr b="1" sz="2800">
              <a:solidFill>
                <a:srgbClr val="000000"/>
              </a:solidFill>
            </a:endParaRPr>
          </a:p>
          <a:p>
            <a:pPr indent="0" lvl="0" marL="0">
              <a:spcBef>
                <a:spcPts val="1600"/>
              </a:spcBef>
              <a:spcAft>
                <a:spcPts val="0"/>
              </a:spcAft>
              <a:buNone/>
            </a:pPr>
            <a:r>
              <a:rPr b="1" lang="nl" sz="2800">
                <a:solidFill>
                  <a:srgbClr val="000000"/>
                </a:solidFill>
              </a:rPr>
              <a:t>die zuiver is en goed.</a:t>
            </a:r>
            <a:endParaRPr b="1" sz="2800">
              <a:solidFill>
                <a:srgbClr val="000000"/>
              </a:solidFill>
            </a:endParaRPr>
          </a:p>
          <a:p>
            <a:pPr indent="0" lvl="0" marL="0">
              <a:spcBef>
                <a:spcPts val="1600"/>
              </a:spcBef>
              <a:spcAft>
                <a:spcPts val="0"/>
              </a:spcAft>
              <a:buNone/>
            </a:pPr>
            <a:r>
              <a:rPr b="1" lang="nl" sz="2800">
                <a:solidFill>
                  <a:srgbClr val="000000"/>
                </a:solidFill>
              </a:rPr>
              <a:t>Uw woord is onderweg</a:t>
            </a:r>
            <a:endParaRPr b="1" sz="2800">
              <a:solidFill>
                <a:srgbClr val="000000"/>
              </a:solidFill>
            </a:endParaRPr>
          </a:p>
          <a:p>
            <a:pPr indent="0" lvl="0" marL="0">
              <a:spcBef>
                <a:spcPts val="1600"/>
              </a:spcBef>
              <a:spcAft>
                <a:spcPts val="0"/>
              </a:spcAft>
              <a:buNone/>
            </a:pPr>
            <a:r>
              <a:rPr b="1" lang="nl" sz="2800">
                <a:solidFill>
                  <a:srgbClr val="000000"/>
                </a:solidFill>
              </a:rPr>
              <a:t>als een lamp voor mijn voet.</a:t>
            </a:r>
            <a:endParaRPr b="1" sz="2800">
              <a:solidFill>
                <a:srgbClr val="000000"/>
              </a:solidFill>
            </a:endParaRPr>
          </a:p>
          <a:p>
            <a:pPr indent="0" lvl="0" marL="0">
              <a:spcBef>
                <a:spcPts val="1600"/>
              </a:spcBef>
              <a:spcAft>
                <a:spcPts val="0"/>
              </a:spcAft>
              <a:buNone/>
            </a:pPr>
            <a:r>
              <a:rPr b="1" lang="nl" sz="2800">
                <a:solidFill>
                  <a:srgbClr val="000000"/>
                </a:solidFill>
              </a:rPr>
              <a:t>Als mij het zicht ontbreekt,</a:t>
            </a:r>
            <a:endParaRPr b="1" sz="2800">
              <a:solidFill>
                <a:srgbClr val="000000"/>
              </a:solidFill>
            </a:endParaRPr>
          </a:p>
          <a:p>
            <a:pPr indent="0" lvl="0" marL="0">
              <a:spcBef>
                <a:spcPts val="1600"/>
              </a:spcBef>
              <a:spcAft>
                <a:spcPts val="0"/>
              </a:spcAft>
              <a:buNone/>
            </a:pPr>
            <a:r>
              <a:rPr b="1" lang="nl" sz="2800">
                <a:solidFill>
                  <a:srgbClr val="000000"/>
                </a:solidFill>
              </a:rPr>
              <a:t>het donker is,</a:t>
            </a:r>
            <a:endParaRPr b="1" sz="2800">
              <a:solidFill>
                <a:srgbClr val="000000"/>
              </a:solidFill>
            </a:endParaRPr>
          </a:p>
          <a:p>
            <a:pPr indent="0" lvl="0" marL="0" rtl="0">
              <a:spcBef>
                <a:spcPts val="1600"/>
              </a:spcBef>
              <a:spcAft>
                <a:spcPts val="0"/>
              </a:spcAft>
              <a:buNone/>
            </a:pPr>
            <a:r>
              <a:rPr b="1" lang="nl" sz="2800">
                <a:solidFill>
                  <a:srgbClr val="000000"/>
                </a:solidFill>
              </a:rPr>
              <a:t>leid mij dan op uw weg, de weg die eeuwig is.</a:t>
            </a:r>
            <a:endParaRPr b="1" sz="2800">
              <a:solidFill>
                <a:srgbClr val="000000"/>
              </a:solidFill>
            </a:endParaRPr>
          </a:p>
          <a:p>
            <a:pPr indent="0" lvl="0" marL="0" rtl="0">
              <a:spcBef>
                <a:spcPts val="1600"/>
              </a:spcBef>
              <a:spcAft>
                <a:spcPts val="0"/>
              </a:spcAft>
              <a:buNone/>
            </a:pPr>
            <a:r>
              <a:t/>
            </a:r>
            <a:endParaRPr b="1" sz="2800">
              <a:solidFill>
                <a:srgbClr val="000000"/>
              </a:solidFill>
            </a:endParaRPr>
          </a:p>
          <a:p>
            <a:pPr indent="0" lvl="0" marL="0" rtl="0">
              <a:spcBef>
                <a:spcPts val="1600"/>
              </a:spcBef>
              <a:spcAft>
                <a:spcPts val="1600"/>
              </a:spcAft>
              <a:buNone/>
            </a:pPr>
            <a:r>
              <a:t/>
            </a:r>
            <a:endParaRPr sz="2800">
              <a:solidFill>
                <a:srgbClr val="990000"/>
              </a:solidFill>
            </a:endParaRPr>
          </a:p>
        </p:txBody>
      </p:sp>
      <p:sp>
        <p:nvSpPr>
          <p:cNvPr id="248" name="Shape 24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idx="1" type="body"/>
          </p:nvPr>
        </p:nvSpPr>
        <p:spPr>
          <a:xfrm>
            <a:off x="311700" y="1424858"/>
            <a:ext cx="8520600" cy="455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nl" sz="2800">
                <a:solidFill>
                  <a:srgbClr val="000000"/>
                </a:solidFill>
              </a:rPr>
              <a:t>3 Heer, leer mij uw wil</a:t>
            </a:r>
            <a:endParaRPr b="1" sz="2800">
              <a:solidFill>
                <a:srgbClr val="000000"/>
              </a:solidFill>
            </a:endParaRPr>
          </a:p>
          <a:p>
            <a:pPr indent="0" lvl="0" marL="0">
              <a:spcBef>
                <a:spcPts val="1600"/>
              </a:spcBef>
              <a:spcAft>
                <a:spcPts val="0"/>
              </a:spcAft>
              <a:buNone/>
            </a:pPr>
            <a:r>
              <a:rPr b="1" lang="nl" sz="2800">
                <a:solidFill>
                  <a:srgbClr val="000000"/>
                </a:solidFill>
              </a:rPr>
              <a:t>aanvaarden als een kind</a:t>
            </a:r>
            <a:endParaRPr b="1" sz="2800">
              <a:solidFill>
                <a:srgbClr val="000000"/>
              </a:solidFill>
            </a:endParaRPr>
          </a:p>
          <a:p>
            <a:pPr indent="0" lvl="0" marL="0">
              <a:spcBef>
                <a:spcPts val="1600"/>
              </a:spcBef>
              <a:spcAft>
                <a:spcPts val="0"/>
              </a:spcAft>
              <a:buNone/>
            </a:pPr>
            <a:r>
              <a:rPr b="1" lang="nl" sz="2800">
                <a:solidFill>
                  <a:srgbClr val="000000"/>
                </a:solidFill>
              </a:rPr>
              <a:t>dat blindelings en stil</a:t>
            </a:r>
            <a:endParaRPr b="1" sz="2800">
              <a:solidFill>
                <a:srgbClr val="000000"/>
              </a:solidFill>
            </a:endParaRPr>
          </a:p>
          <a:p>
            <a:pPr indent="0" lvl="0" marL="0">
              <a:spcBef>
                <a:spcPts val="1600"/>
              </a:spcBef>
              <a:spcAft>
                <a:spcPts val="0"/>
              </a:spcAft>
              <a:buNone/>
            </a:pPr>
            <a:r>
              <a:rPr b="1" lang="nl" sz="2800">
                <a:solidFill>
                  <a:srgbClr val="000000"/>
                </a:solidFill>
              </a:rPr>
              <a:t>U vertrouwt, vrede vindt.</a:t>
            </a:r>
            <a:endParaRPr b="1" sz="2800">
              <a:solidFill>
                <a:srgbClr val="000000"/>
              </a:solidFill>
            </a:endParaRPr>
          </a:p>
          <a:p>
            <a:pPr indent="0" lvl="0" marL="0">
              <a:spcBef>
                <a:spcPts val="1600"/>
              </a:spcBef>
              <a:spcAft>
                <a:spcPts val="0"/>
              </a:spcAft>
              <a:buNone/>
            </a:pPr>
            <a:r>
              <a:rPr b="1" lang="nl" sz="2800">
                <a:solidFill>
                  <a:srgbClr val="000000"/>
                </a:solidFill>
              </a:rPr>
              <a:t>Als mij de wil ontbreekt uw weg te gaan,</a:t>
            </a:r>
            <a:endParaRPr b="1" sz="2800">
              <a:solidFill>
                <a:srgbClr val="000000"/>
              </a:solidFill>
            </a:endParaRPr>
          </a:p>
          <a:p>
            <a:pPr indent="0" lvl="0" marL="0">
              <a:spcBef>
                <a:spcPts val="1600"/>
              </a:spcBef>
              <a:spcAft>
                <a:spcPts val="0"/>
              </a:spcAft>
              <a:buNone/>
            </a:pPr>
            <a:r>
              <a:rPr b="1" lang="nl" sz="2800">
                <a:solidFill>
                  <a:srgbClr val="000000"/>
                </a:solidFill>
              </a:rPr>
              <a:t>spreek door uw Woord en Geest </a:t>
            </a:r>
            <a:endParaRPr b="1" sz="2800">
              <a:solidFill>
                <a:srgbClr val="000000"/>
              </a:solidFill>
            </a:endParaRPr>
          </a:p>
          <a:p>
            <a:pPr indent="0" lvl="0" marL="0" rtl="0">
              <a:spcBef>
                <a:spcPts val="1600"/>
              </a:spcBef>
              <a:spcAft>
                <a:spcPts val="1600"/>
              </a:spcAft>
              <a:buNone/>
            </a:pPr>
            <a:r>
              <a:rPr b="1" lang="nl" sz="2800">
                <a:solidFill>
                  <a:srgbClr val="000000"/>
                </a:solidFill>
              </a:rPr>
              <a:t>mijn hart en leven aan.</a:t>
            </a:r>
            <a:endParaRPr sz="2800">
              <a:solidFill>
                <a:srgbClr val="990000"/>
              </a:solidFill>
            </a:endParaRPr>
          </a:p>
        </p:txBody>
      </p:sp>
      <p:sp>
        <p:nvSpPr>
          <p:cNvPr id="254" name="Shape 254"/>
          <p:cNvSpPr txBox="1"/>
          <p:nvPr>
            <p:ph type="title"/>
          </p:nvPr>
        </p:nvSpPr>
        <p:spPr>
          <a:xfrm>
            <a:off x="311700" y="277142"/>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687</a:t>
            </a:r>
            <a:endParaRPr b="1" sz="3600">
              <a:solidFill>
                <a:srgbClr val="990000"/>
              </a:solidFill>
            </a:endParaRPr>
          </a:p>
        </p:txBody>
      </p:sp>
      <p:sp>
        <p:nvSpPr>
          <p:cNvPr id="255" name="Shape 25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nl" sz="3600">
                <a:solidFill>
                  <a:srgbClr val="990000"/>
                </a:solidFill>
              </a:rPr>
              <a:t>Contemplatief moment</a:t>
            </a:r>
            <a:endParaRPr b="1" sz="3600">
              <a:solidFill>
                <a:srgbClr val="990000"/>
              </a:solidFill>
            </a:endParaRPr>
          </a:p>
        </p:txBody>
      </p:sp>
      <p:sp>
        <p:nvSpPr>
          <p:cNvPr id="70" name="Shape 7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71" name="Shape 71"/>
          <p:cNvSpPr txBox="1"/>
          <p:nvPr>
            <p:ph idx="1" type="body"/>
          </p:nvPr>
        </p:nvSpPr>
        <p:spPr>
          <a:xfrm>
            <a:off x="311700" y="1772258"/>
            <a:ext cx="8520600" cy="455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nl" sz="2800">
                <a:solidFill>
                  <a:srgbClr val="666666"/>
                </a:solidFill>
              </a:rPr>
              <a:t>Geniet ervan </a:t>
            </a:r>
            <a:endParaRPr b="1" sz="2800">
              <a:solidFill>
                <a:srgbClr val="666666"/>
              </a:solidFill>
            </a:endParaRPr>
          </a:p>
          <a:p>
            <a:pPr indent="0" lvl="0" marL="0" rtl="0" algn="ctr">
              <a:spcBef>
                <a:spcPts val="1600"/>
              </a:spcBef>
              <a:spcAft>
                <a:spcPts val="0"/>
              </a:spcAft>
              <a:buNone/>
            </a:pPr>
            <a:r>
              <a:rPr b="1" lang="nl" sz="2800">
                <a:solidFill>
                  <a:srgbClr val="666666"/>
                </a:solidFill>
              </a:rPr>
              <a:t>dat je Vader </a:t>
            </a:r>
            <a:endParaRPr b="1" sz="2800">
              <a:solidFill>
                <a:srgbClr val="666666"/>
              </a:solidFill>
            </a:endParaRPr>
          </a:p>
          <a:p>
            <a:pPr indent="0" lvl="0" marL="0" rtl="0" algn="ctr">
              <a:spcBef>
                <a:spcPts val="1600"/>
              </a:spcBef>
              <a:spcAft>
                <a:spcPts val="0"/>
              </a:spcAft>
              <a:buNone/>
            </a:pPr>
            <a:r>
              <a:rPr b="1" lang="nl" sz="2800">
                <a:solidFill>
                  <a:srgbClr val="666666"/>
                </a:solidFill>
              </a:rPr>
              <a:t>je ziet </a:t>
            </a:r>
            <a:endParaRPr b="1" sz="2800">
              <a:solidFill>
                <a:srgbClr val="666666"/>
              </a:solidFill>
            </a:endParaRPr>
          </a:p>
          <a:p>
            <a:pPr indent="0" lvl="0" marL="0" rtl="0" algn="ctr">
              <a:spcBef>
                <a:spcPts val="1600"/>
              </a:spcBef>
              <a:spcAft>
                <a:spcPts val="0"/>
              </a:spcAft>
              <a:buNone/>
            </a:pPr>
            <a:r>
              <a:rPr b="1" lang="nl" sz="2800">
                <a:solidFill>
                  <a:srgbClr val="666666"/>
                </a:solidFill>
              </a:rPr>
              <a:t>in het verborgene. </a:t>
            </a:r>
            <a:endParaRPr b="1" sz="2800">
              <a:solidFill>
                <a:srgbClr val="666666"/>
              </a:solidFill>
            </a:endParaRPr>
          </a:p>
          <a:p>
            <a:pPr indent="0" lvl="0" marL="0" rtl="0" algn="ctr">
              <a:spcBef>
                <a:spcPts val="1600"/>
              </a:spcBef>
              <a:spcAft>
                <a:spcPts val="0"/>
              </a:spcAft>
              <a:buNone/>
            </a:pPr>
            <a:r>
              <a:rPr b="1" lang="nl" sz="2800">
                <a:solidFill>
                  <a:srgbClr val="666666"/>
                </a:solidFill>
              </a:rPr>
              <a:t>Op dit moment.</a:t>
            </a:r>
            <a:endParaRPr b="1" sz="2800">
              <a:solidFill>
                <a:srgbClr val="666666"/>
              </a:solidFill>
            </a:endParaRPr>
          </a:p>
          <a:p>
            <a:pPr indent="0" lvl="0" marL="0" rtl="0" algn="ctr">
              <a:spcBef>
                <a:spcPts val="1600"/>
              </a:spcBef>
              <a:spcAft>
                <a:spcPts val="0"/>
              </a:spcAft>
              <a:buNone/>
            </a:pPr>
            <a:r>
              <a:rPr b="1" lang="nl" sz="2800">
                <a:solidFill>
                  <a:srgbClr val="666666"/>
                </a:solidFill>
              </a:rPr>
              <a:t>Hij kijkt je aan</a:t>
            </a:r>
            <a:endParaRPr b="1" sz="2800">
              <a:solidFill>
                <a:srgbClr val="666666"/>
              </a:solidFill>
            </a:endParaRPr>
          </a:p>
          <a:p>
            <a:pPr indent="0" lvl="0" marL="0" rtl="0" algn="ctr">
              <a:spcBef>
                <a:spcPts val="1600"/>
              </a:spcBef>
              <a:spcAft>
                <a:spcPts val="1600"/>
              </a:spcAft>
              <a:buNone/>
            </a:pPr>
            <a:r>
              <a:rPr b="1" lang="nl" sz="2800">
                <a:solidFill>
                  <a:srgbClr val="666666"/>
                </a:solidFill>
              </a:rPr>
              <a:t>vol liefde.</a:t>
            </a:r>
            <a:endParaRPr b="1" sz="2800">
              <a:solidFill>
                <a:srgbClr val="666666"/>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idx="1" type="body"/>
          </p:nvPr>
        </p:nvSpPr>
        <p:spPr>
          <a:xfrm>
            <a:off x="311700" y="1424850"/>
            <a:ext cx="8709300" cy="455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nl" sz="2800">
                <a:solidFill>
                  <a:srgbClr val="000000"/>
                </a:solidFill>
              </a:rPr>
              <a:t>4</a:t>
            </a:r>
            <a:r>
              <a:rPr b="1" lang="nl" sz="2800">
                <a:solidFill>
                  <a:srgbClr val="000000"/>
                </a:solidFill>
              </a:rPr>
              <a:t> </a:t>
            </a:r>
            <a:r>
              <a:rPr b="1" lang="nl" sz="2800">
                <a:solidFill>
                  <a:srgbClr val="000000"/>
                </a:solidFill>
              </a:rPr>
              <a:t>Heer toon mij uw plan;</a:t>
            </a:r>
            <a:endParaRPr b="1" sz="2800">
              <a:solidFill>
                <a:srgbClr val="000000"/>
              </a:solidFill>
            </a:endParaRPr>
          </a:p>
          <a:p>
            <a:pPr indent="0" lvl="0" marL="0">
              <a:spcBef>
                <a:spcPts val="1600"/>
              </a:spcBef>
              <a:spcAft>
                <a:spcPts val="0"/>
              </a:spcAft>
              <a:buNone/>
            </a:pPr>
            <a:r>
              <a:rPr b="1" lang="nl" sz="2800">
                <a:solidFill>
                  <a:srgbClr val="000000"/>
                </a:solidFill>
              </a:rPr>
              <a:t>maak door uw Geest bekend</a:t>
            </a:r>
            <a:endParaRPr b="1" sz="2800">
              <a:solidFill>
                <a:srgbClr val="000000"/>
              </a:solidFill>
            </a:endParaRPr>
          </a:p>
          <a:p>
            <a:pPr indent="0" lvl="0" marL="0">
              <a:spcBef>
                <a:spcPts val="1600"/>
              </a:spcBef>
              <a:spcAft>
                <a:spcPts val="0"/>
              </a:spcAft>
              <a:buNone/>
            </a:pPr>
            <a:r>
              <a:rPr b="1" lang="nl" sz="2800">
                <a:solidFill>
                  <a:srgbClr val="000000"/>
                </a:solidFill>
              </a:rPr>
              <a:t>hoe ik U dienen kan en waarheen U mij zendt.</a:t>
            </a:r>
            <a:endParaRPr b="1" sz="2800">
              <a:solidFill>
                <a:srgbClr val="000000"/>
              </a:solidFill>
            </a:endParaRPr>
          </a:p>
          <a:p>
            <a:pPr indent="0" lvl="0" marL="0">
              <a:spcBef>
                <a:spcPts val="1600"/>
              </a:spcBef>
              <a:spcAft>
                <a:spcPts val="0"/>
              </a:spcAft>
              <a:buNone/>
            </a:pPr>
            <a:r>
              <a:rPr b="1" lang="nl" sz="2800">
                <a:solidFill>
                  <a:srgbClr val="000000"/>
                </a:solidFill>
              </a:rPr>
              <a:t>Als ik de weg niet weet, de hoop opgeef,</a:t>
            </a:r>
            <a:endParaRPr b="1" sz="2800">
              <a:solidFill>
                <a:srgbClr val="000000"/>
              </a:solidFill>
            </a:endParaRPr>
          </a:p>
          <a:p>
            <a:pPr indent="0" lvl="0" marL="0">
              <a:spcBef>
                <a:spcPts val="1600"/>
              </a:spcBef>
              <a:spcAft>
                <a:spcPts val="0"/>
              </a:spcAft>
              <a:buNone/>
            </a:pPr>
            <a:r>
              <a:rPr b="1" lang="nl" sz="2800">
                <a:solidFill>
                  <a:schemeClr val="dk1"/>
                </a:solidFill>
              </a:rPr>
              <a:t>toon mij dat Christus heel mijn weg gelopen heeft, </a:t>
            </a:r>
            <a:endParaRPr b="1" sz="2800">
              <a:solidFill>
                <a:schemeClr val="dk1"/>
              </a:solidFill>
            </a:endParaRPr>
          </a:p>
          <a:p>
            <a:pPr indent="0" lvl="0" marL="0">
              <a:spcBef>
                <a:spcPts val="1600"/>
              </a:spcBef>
              <a:spcAft>
                <a:spcPts val="0"/>
              </a:spcAft>
              <a:buNone/>
            </a:pPr>
            <a:r>
              <a:rPr b="1" lang="nl" sz="2800">
                <a:solidFill>
                  <a:schemeClr val="dk1"/>
                </a:solidFill>
              </a:rPr>
              <a:t>toon mij dat Christus heel mijn weg gelopen heeft.</a:t>
            </a:r>
            <a:endParaRPr b="1" sz="2800">
              <a:solidFill>
                <a:schemeClr val="dk1"/>
              </a:solidFill>
            </a:endParaRPr>
          </a:p>
          <a:p>
            <a:pPr indent="0" lvl="0" marL="0" rtl="0">
              <a:spcBef>
                <a:spcPts val="1600"/>
              </a:spcBef>
              <a:spcAft>
                <a:spcPts val="1600"/>
              </a:spcAft>
              <a:buNone/>
            </a:pPr>
            <a:r>
              <a:t/>
            </a:r>
            <a:endParaRPr b="1" sz="2800">
              <a:solidFill>
                <a:srgbClr val="000000"/>
              </a:solidFill>
            </a:endParaRPr>
          </a:p>
        </p:txBody>
      </p:sp>
      <p:sp>
        <p:nvSpPr>
          <p:cNvPr id="261" name="Shape 261"/>
          <p:cNvSpPr txBox="1"/>
          <p:nvPr>
            <p:ph type="title"/>
          </p:nvPr>
        </p:nvSpPr>
        <p:spPr>
          <a:xfrm>
            <a:off x="311700" y="277142"/>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Opwekking 687</a:t>
            </a:r>
            <a:endParaRPr b="1" sz="3600">
              <a:solidFill>
                <a:srgbClr val="990000"/>
              </a:solidFill>
            </a:endParaRPr>
          </a:p>
        </p:txBody>
      </p:sp>
      <p:sp>
        <p:nvSpPr>
          <p:cNvPr id="262" name="Shape 26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11700" y="4569942"/>
            <a:ext cx="8520600" cy="76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nl" sz="3600">
                <a:solidFill>
                  <a:srgbClr val="990000"/>
                </a:solidFill>
              </a:rPr>
              <a:t>De Bergrede: op weg met Jezus</a:t>
            </a:r>
            <a:endParaRPr b="1" sz="3600">
              <a:solidFill>
                <a:srgbClr val="990000"/>
              </a:solidFill>
            </a:endParaRPr>
          </a:p>
        </p:txBody>
      </p:sp>
      <p:sp>
        <p:nvSpPr>
          <p:cNvPr id="268" name="Shape 26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a:t>‹#›</a:t>
            </a:fld>
            <a:endParaRPr/>
          </a:p>
        </p:txBody>
      </p:sp>
      <p:pic>
        <p:nvPicPr>
          <p:cNvPr id="269" name="Shape 269"/>
          <p:cNvPicPr preferRelativeResize="0"/>
          <p:nvPr/>
        </p:nvPicPr>
        <p:blipFill>
          <a:blip r:embed="rId3">
            <a:alphaModFix/>
          </a:blip>
          <a:stretch>
            <a:fillRect/>
          </a:stretch>
        </p:blipFill>
        <p:spPr>
          <a:xfrm>
            <a:off x="2203376" y="881226"/>
            <a:ext cx="4737251" cy="3158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12 Waarom staat het ‘Onze Vader’ precies middenin van de Bergrede? </a:t>
            </a:r>
            <a:endParaRPr b="1" sz="3600">
              <a:solidFill>
                <a:srgbClr val="990000"/>
              </a:solidFill>
            </a:endParaRPr>
          </a:p>
        </p:txBody>
      </p:sp>
      <p:sp>
        <p:nvSpPr>
          <p:cNvPr id="77" name="Shape 7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78" name="Shape 78"/>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b="1" lang="nl" sz="2800">
                <a:solidFill>
                  <a:srgbClr val="000000"/>
                </a:solidFill>
              </a:rPr>
              <a:t>Centrum van de Bergrede: Matteüs 6:6</a:t>
            </a:r>
            <a:r>
              <a:rPr lang="nl" sz="2800">
                <a:solidFill>
                  <a:srgbClr val="000000"/>
                </a:solidFill>
              </a:rPr>
              <a:t> Maar als jullie ​bidden, trek je dan in je huis terug, sluit de deur en ​bid​ tot je Vader, die in het verborgene is. En jullie Vader, die in het verborgene ziet, zal je ervoor belonen.</a:t>
            </a:r>
            <a:endParaRPr sz="2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12 Waarom staat het ‘Onze Vader’ precies middenin van de Bergrede? </a:t>
            </a:r>
            <a:endParaRPr b="1" sz="3600">
              <a:solidFill>
                <a:srgbClr val="990000"/>
              </a:solidFill>
            </a:endParaRPr>
          </a:p>
        </p:txBody>
      </p:sp>
      <p:sp>
        <p:nvSpPr>
          <p:cNvPr id="84" name="Shape 8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85" name="Shape 85"/>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b="1" sz="2800">
              <a:solidFill>
                <a:srgbClr val="000000"/>
              </a:solidFill>
            </a:endParaRPr>
          </a:p>
          <a:p>
            <a:pPr indent="0" lvl="0" marL="0" rtl="0">
              <a:spcBef>
                <a:spcPts val="1600"/>
              </a:spcBef>
              <a:spcAft>
                <a:spcPts val="0"/>
              </a:spcAft>
              <a:buNone/>
            </a:pPr>
            <a:r>
              <a:t/>
            </a:r>
            <a:endParaRPr b="1" sz="2800">
              <a:solidFill>
                <a:srgbClr val="000000"/>
              </a:solidFill>
            </a:endParaRPr>
          </a:p>
          <a:p>
            <a:pPr indent="0" lvl="0" marL="0" rtl="0">
              <a:spcBef>
                <a:spcPts val="1600"/>
              </a:spcBef>
              <a:spcAft>
                <a:spcPts val="0"/>
              </a:spcAft>
              <a:buNone/>
            </a:pPr>
            <a:r>
              <a:t/>
            </a:r>
            <a:endParaRPr b="1" sz="2800">
              <a:solidFill>
                <a:srgbClr val="000000"/>
              </a:solidFill>
            </a:endParaRPr>
          </a:p>
          <a:p>
            <a:pPr indent="0" lvl="0" marL="0" rtl="0">
              <a:spcBef>
                <a:spcPts val="1600"/>
              </a:spcBef>
              <a:spcAft>
                <a:spcPts val="0"/>
              </a:spcAft>
              <a:buNone/>
            </a:pPr>
            <a:r>
              <a:t/>
            </a:r>
            <a:endParaRPr b="1" sz="2800">
              <a:solidFill>
                <a:srgbClr val="000000"/>
              </a:solidFill>
            </a:endParaRPr>
          </a:p>
          <a:p>
            <a:pPr indent="-406400" lvl="0" marL="457200" rtl="0">
              <a:spcBef>
                <a:spcPts val="1600"/>
              </a:spcBef>
              <a:spcAft>
                <a:spcPts val="0"/>
              </a:spcAft>
              <a:buClr>
                <a:srgbClr val="000000"/>
              </a:buClr>
              <a:buSzPts val="2800"/>
              <a:buChar char="●"/>
            </a:pPr>
            <a:r>
              <a:rPr lang="nl" sz="2800">
                <a:solidFill>
                  <a:srgbClr val="000000"/>
                </a:solidFill>
              </a:rPr>
              <a:t>6:2-4 			Geven</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6:5-</a:t>
            </a:r>
            <a:r>
              <a:rPr b="1" lang="nl" sz="2800">
                <a:solidFill>
                  <a:srgbClr val="000000"/>
                </a:solidFill>
              </a:rPr>
              <a:t>6</a:t>
            </a:r>
            <a:r>
              <a:rPr lang="nl" sz="2800">
                <a:solidFill>
                  <a:srgbClr val="000000"/>
                </a:solidFill>
              </a:rPr>
              <a:t> 			Bidden &gt; 6:7-8 | </a:t>
            </a:r>
            <a:r>
              <a:rPr b="1" lang="nl" sz="2800">
                <a:solidFill>
                  <a:srgbClr val="000000"/>
                </a:solidFill>
              </a:rPr>
              <a:t>6:9-13</a:t>
            </a:r>
            <a:r>
              <a:rPr lang="nl" sz="2800">
                <a:solidFill>
                  <a:srgbClr val="000000"/>
                </a:solidFill>
              </a:rPr>
              <a:t> | 6:14-15</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6:16-18 		Vasten</a:t>
            </a:r>
            <a:endParaRPr sz="2800">
              <a:solidFill>
                <a:srgbClr val="000000"/>
              </a:solidFill>
            </a:endParaRPr>
          </a:p>
        </p:txBody>
      </p:sp>
      <p:pic>
        <p:nvPicPr>
          <p:cNvPr id="86" name="Shape 86"/>
          <p:cNvPicPr preferRelativeResize="0"/>
          <p:nvPr/>
        </p:nvPicPr>
        <p:blipFill>
          <a:blip r:embed="rId3">
            <a:alphaModFix/>
          </a:blip>
          <a:stretch>
            <a:fillRect/>
          </a:stretch>
        </p:blipFill>
        <p:spPr>
          <a:xfrm>
            <a:off x="311700" y="2047188"/>
            <a:ext cx="2763625" cy="2763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92" name="Shape 9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93" name="Shape 93"/>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Geen inspanning gevraagd? Niet je best doen?</a:t>
            </a:r>
            <a:endParaRPr sz="2800">
              <a:solidFill>
                <a:srgbClr val="000000"/>
              </a:solidFill>
            </a:endParaRPr>
          </a:p>
        </p:txBody>
      </p:sp>
      <p:graphicFrame>
        <p:nvGraphicFramePr>
          <p:cNvPr id="94" name="Shape 94"/>
          <p:cNvGraphicFramePr/>
          <p:nvPr/>
        </p:nvGraphicFramePr>
        <p:xfrm>
          <a:off x="696350" y="2877875"/>
          <a:ext cx="3000000" cy="3000000"/>
        </p:xfrm>
        <a:graphic>
          <a:graphicData uri="http://schemas.openxmlformats.org/drawingml/2006/table">
            <a:tbl>
              <a:tblPr>
                <a:noFill/>
                <a:tableStyleId>{3509052D-590E-40C3-87B0-0EAEB531FDF8}</a:tableStyleId>
              </a:tblPr>
              <a:tblGrid>
                <a:gridCol w="3875650"/>
                <a:gridCol w="3875650"/>
              </a:tblGrid>
              <a:tr h="1174175">
                <a:tc>
                  <a:txBody>
                    <a:bodyPr>
                      <a:noAutofit/>
                    </a:bodyPr>
                    <a:lstStyle/>
                    <a:p>
                      <a:pPr indent="0" lvl="0" marL="0" rtl="0" algn="ctr">
                        <a:lnSpc>
                          <a:spcPct val="115000"/>
                        </a:lnSpc>
                        <a:spcBef>
                          <a:spcPts val="0"/>
                        </a:spcBef>
                        <a:spcAft>
                          <a:spcPts val="1600"/>
                        </a:spcAft>
                        <a:buNone/>
                      </a:pPr>
                      <a:r>
                        <a:rPr b="1" lang="nl" sz="3700">
                          <a:solidFill>
                            <a:schemeClr val="dk1"/>
                          </a:solidFill>
                        </a:rPr>
                        <a:t>a</a:t>
                      </a:r>
                      <a:r>
                        <a:rPr b="1" lang="nl" sz="3700">
                          <a:solidFill>
                            <a:schemeClr val="dk1"/>
                          </a:solidFill>
                        </a:rPr>
                        <a:t>bundance</a:t>
                      </a:r>
                      <a:r>
                        <a:rPr lang="nl" sz="3700">
                          <a:solidFill>
                            <a:schemeClr val="dk1"/>
                          </a:solidFill>
                        </a:rPr>
                        <a:t> </a:t>
                      </a:r>
                      <a:endParaRPr sz="2300"/>
                    </a:p>
                  </a:txBody>
                  <a:tcPr marT="91425" marB="91425" marR="91425" marL="91425" anchor="ctr"/>
                </a:tc>
                <a:tc>
                  <a:txBody>
                    <a:bodyPr>
                      <a:noAutofit/>
                    </a:bodyPr>
                    <a:lstStyle/>
                    <a:p>
                      <a:pPr indent="0" lvl="0" marL="0" rtl="0" algn="ctr">
                        <a:lnSpc>
                          <a:spcPct val="115000"/>
                        </a:lnSpc>
                        <a:spcBef>
                          <a:spcPts val="0"/>
                        </a:spcBef>
                        <a:spcAft>
                          <a:spcPts val="1600"/>
                        </a:spcAft>
                        <a:buNone/>
                      </a:pPr>
                      <a:r>
                        <a:rPr b="1" lang="nl" sz="3700">
                          <a:solidFill>
                            <a:schemeClr val="dk1"/>
                          </a:solidFill>
                        </a:rPr>
                        <a:t>o</a:t>
                      </a:r>
                      <a:r>
                        <a:rPr b="1" lang="nl" sz="3700">
                          <a:solidFill>
                            <a:schemeClr val="dk1"/>
                          </a:solidFill>
                        </a:rPr>
                        <a:t>bedience</a:t>
                      </a:r>
                      <a:r>
                        <a:rPr lang="nl" sz="3700">
                          <a:solidFill>
                            <a:schemeClr val="dk1"/>
                          </a:solidFill>
                        </a:rPr>
                        <a:t> </a:t>
                      </a:r>
                      <a:endParaRPr sz="2300"/>
                    </a:p>
                  </a:txBody>
                  <a:tcPr marT="91425" marB="91425" marR="91425" marL="91425" anchor="ctr"/>
                </a:tc>
              </a:tr>
              <a:tr h="1521650">
                <a:tc>
                  <a:txBody>
                    <a:bodyPr>
                      <a:noAutofit/>
                    </a:bodyPr>
                    <a:lstStyle/>
                    <a:p>
                      <a:pPr indent="0" lvl="0" marL="0" rtl="0" algn="ctr">
                        <a:lnSpc>
                          <a:spcPct val="115000"/>
                        </a:lnSpc>
                        <a:spcBef>
                          <a:spcPts val="0"/>
                        </a:spcBef>
                        <a:spcAft>
                          <a:spcPts val="0"/>
                        </a:spcAft>
                        <a:buNone/>
                      </a:pPr>
                      <a:r>
                        <a:rPr lang="nl" sz="3700">
                          <a:solidFill>
                            <a:schemeClr val="dk1"/>
                          </a:solidFill>
                        </a:rPr>
                        <a:t>overvloed</a:t>
                      </a:r>
                      <a:endParaRPr sz="3700">
                        <a:solidFill>
                          <a:schemeClr val="dk1"/>
                        </a:solidFill>
                      </a:endParaRPr>
                    </a:p>
                    <a:p>
                      <a:pPr indent="0" lvl="0" marL="0" rtl="0" algn="ctr">
                        <a:lnSpc>
                          <a:spcPct val="115000"/>
                        </a:lnSpc>
                        <a:spcBef>
                          <a:spcPts val="1600"/>
                        </a:spcBef>
                        <a:spcAft>
                          <a:spcPts val="1600"/>
                        </a:spcAft>
                        <a:buNone/>
                      </a:pPr>
                      <a:r>
                        <a:rPr b="1" lang="nl" sz="2800">
                          <a:solidFill>
                            <a:srgbClr val="666666"/>
                          </a:solidFill>
                        </a:rPr>
                        <a:t>(gave)</a:t>
                      </a:r>
                      <a:br>
                        <a:rPr b="1" lang="nl" sz="2800">
                          <a:solidFill>
                            <a:srgbClr val="666666"/>
                          </a:solidFill>
                        </a:rPr>
                      </a:br>
                      <a:r>
                        <a:rPr b="1" lang="nl" sz="2800">
                          <a:solidFill>
                            <a:srgbClr val="666666"/>
                          </a:solidFill>
                        </a:rPr>
                        <a:t>(‘belofte’)</a:t>
                      </a:r>
                      <a:endParaRPr b="1" sz="2800">
                        <a:solidFill>
                          <a:srgbClr val="666666"/>
                        </a:solidFill>
                      </a:endParaRPr>
                    </a:p>
                  </a:txBody>
                  <a:tcPr marT="91425" marB="91425" marR="91425" marL="91425" anchor="ctr"/>
                </a:tc>
                <a:tc>
                  <a:txBody>
                    <a:bodyPr>
                      <a:noAutofit/>
                    </a:bodyPr>
                    <a:lstStyle/>
                    <a:p>
                      <a:pPr indent="0" lvl="0" marL="0" rtl="0" algn="ctr">
                        <a:lnSpc>
                          <a:spcPct val="115000"/>
                        </a:lnSpc>
                        <a:spcBef>
                          <a:spcPts val="0"/>
                        </a:spcBef>
                        <a:spcAft>
                          <a:spcPts val="0"/>
                        </a:spcAft>
                        <a:buNone/>
                      </a:pPr>
                      <a:r>
                        <a:rPr lang="nl" sz="3700">
                          <a:solidFill>
                            <a:schemeClr val="dk1"/>
                          </a:solidFill>
                        </a:rPr>
                        <a:t>overgave</a:t>
                      </a:r>
                      <a:endParaRPr sz="3700">
                        <a:solidFill>
                          <a:schemeClr val="dk1"/>
                        </a:solidFill>
                      </a:endParaRPr>
                    </a:p>
                    <a:p>
                      <a:pPr indent="0" lvl="0" marL="0" rtl="0" algn="ctr">
                        <a:lnSpc>
                          <a:spcPct val="115000"/>
                        </a:lnSpc>
                        <a:spcBef>
                          <a:spcPts val="1600"/>
                        </a:spcBef>
                        <a:spcAft>
                          <a:spcPts val="1600"/>
                        </a:spcAft>
                        <a:buNone/>
                      </a:pPr>
                      <a:r>
                        <a:rPr b="1" lang="nl" sz="2800">
                          <a:solidFill>
                            <a:srgbClr val="666666"/>
                          </a:solidFill>
                        </a:rPr>
                        <a:t>(opgave)</a:t>
                      </a:r>
                      <a:br>
                        <a:rPr b="1" lang="nl" sz="2800">
                          <a:solidFill>
                            <a:srgbClr val="666666"/>
                          </a:solidFill>
                        </a:rPr>
                      </a:br>
                      <a:r>
                        <a:rPr b="1" lang="nl" sz="2800">
                          <a:solidFill>
                            <a:srgbClr val="666666"/>
                          </a:solidFill>
                        </a:rPr>
                        <a:t>(‘eis’)</a:t>
                      </a:r>
                      <a:endParaRPr b="1" sz="2800">
                        <a:solidFill>
                          <a:srgbClr val="666666"/>
                        </a:solidFill>
                      </a:endParaRPr>
                    </a:p>
                  </a:txBody>
                  <a:tcPr marT="91425" marB="91425" marR="91425" marL="91425"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100" name="Shape 10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01" name="Shape 101"/>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De heilige Geest wordt niet genoemd… (wel in Lukas 11:13)</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Bergrede hoort bij het basisonderwijs van Jezus over de heilige Geest (en het nieuwe leven) (vgl. Johannes 14-16)</a:t>
            </a:r>
            <a:endParaRPr sz="28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107" name="Shape 10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08" name="Shape 108"/>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Koninkrijk = heilige Geest!</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Gregorius van Nyssa (4e eeuw): “Christus is de Koning en de </a:t>
            </a:r>
            <a:r>
              <a:rPr b="1" lang="nl" sz="2800">
                <a:solidFill>
                  <a:srgbClr val="000000"/>
                </a:solidFill>
              </a:rPr>
              <a:t>Geest </a:t>
            </a:r>
            <a:r>
              <a:rPr lang="nl" sz="2800">
                <a:solidFill>
                  <a:srgbClr val="000000"/>
                </a:solidFill>
              </a:rPr>
              <a:t>is het </a:t>
            </a:r>
            <a:r>
              <a:rPr b="1" lang="nl" sz="2800">
                <a:solidFill>
                  <a:srgbClr val="000000"/>
                </a:solidFill>
              </a:rPr>
              <a:t>Koninkrijk</a:t>
            </a:r>
            <a:r>
              <a:rPr lang="nl" sz="2800">
                <a:solidFill>
                  <a:srgbClr val="000000"/>
                </a:solidFill>
              </a:rPr>
              <a:t>!”</a:t>
            </a:r>
            <a:endParaRPr sz="2800">
              <a:solidFill>
                <a:srgbClr val="000000"/>
              </a:solidFill>
            </a:endParaRPr>
          </a:p>
          <a:p>
            <a:pPr indent="-406400" lvl="0" marL="457200" marR="0" rtl="0" algn="l">
              <a:lnSpc>
                <a:spcPct val="115000"/>
              </a:lnSpc>
              <a:spcBef>
                <a:spcPts val="0"/>
              </a:spcBef>
              <a:spcAft>
                <a:spcPts val="0"/>
              </a:spcAft>
              <a:buClr>
                <a:srgbClr val="000000"/>
              </a:buClr>
              <a:buSzPts val="2800"/>
              <a:buFont typeface="Arial"/>
              <a:buChar char="●"/>
            </a:pPr>
            <a:r>
              <a:rPr lang="nl" sz="2800">
                <a:solidFill>
                  <a:srgbClr val="000000"/>
                </a:solidFill>
              </a:rPr>
              <a:t>Romeinen 14:17: “Het </a:t>
            </a:r>
            <a:r>
              <a:rPr b="1" lang="nl" sz="2800">
                <a:solidFill>
                  <a:srgbClr val="000000"/>
                </a:solidFill>
              </a:rPr>
              <a:t>​koninkrijk </a:t>
            </a:r>
            <a:r>
              <a:rPr lang="nl" sz="2800">
                <a:solidFill>
                  <a:srgbClr val="000000"/>
                </a:solidFill>
              </a:rPr>
              <a:t>van God​ is geen zaak van eten en drinken, maar van ​gerechtigheid, ​vrede​ en vreugde door de ​heilige​ </a:t>
            </a:r>
            <a:r>
              <a:rPr b="1" lang="nl" sz="2800">
                <a:solidFill>
                  <a:srgbClr val="000000"/>
                </a:solidFill>
              </a:rPr>
              <a:t>Geest</a:t>
            </a:r>
            <a:r>
              <a:rPr lang="nl" sz="2800">
                <a:solidFill>
                  <a:srgbClr val="000000"/>
                </a:solidFill>
              </a:rPr>
              <a:t>. </a:t>
            </a:r>
            <a:endParaRPr sz="28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nl" sz="3600">
                <a:solidFill>
                  <a:srgbClr val="990000"/>
                </a:solidFill>
              </a:rPr>
              <a:t>13 Welke rol speelt de heilige Geest in de Bergrede?</a:t>
            </a:r>
            <a:endParaRPr b="1" sz="3600">
              <a:solidFill>
                <a:srgbClr val="990000"/>
              </a:solidFill>
            </a:endParaRPr>
          </a:p>
        </p:txBody>
      </p:sp>
      <p:sp>
        <p:nvSpPr>
          <p:cNvPr id="114" name="Shape 11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nl" sz="1100"/>
              <a:t>‹#›</a:t>
            </a:fld>
            <a:endParaRPr sz="1100"/>
          </a:p>
        </p:txBody>
      </p:sp>
      <p:sp>
        <p:nvSpPr>
          <p:cNvPr id="115" name="Shape 115"/>
          <p:cNvSpPr txBox="1"/>
          <p:nvPr>
            <p:ph idx="1" type="body"/>
          </p:nvPr>
        </p:nvSpPr>
        <p:spPr>
          <a:xfrm>
            <a:off x="311700" y="2077058"/>
            <a:ext cx="8520600" cy="45552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Clr>
                <a:srgbClr val="000000"/>
              </a:buClr>
              <a:buSzPts val="2800"/>
              <a:buChar char="●"/>
            </a:pPr>
            <a:r>
              <a:rPr lang="nl" sz="2800">
                <a:solidFill>
                  <a:srgbClr val="000000"/>
                </a:solidFill>
              </a:rPr>
              <a:t>Deze cursus bewust in de tijd tussen Pasen en Pinksteren: de bergrede is één lange roep om de kracht en de liefde van de heilige Geest</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Geest → Bergrede (Jezus gedoopt met Geest, Matteüs 3:16-17)</a:t>
            </a:r>
            <a:endParaRPr sz="2800">
              <a:solidFill>
                <a:srgbClr val="000000"/>
              </a:solidFill>
            </a:endParaRPr>
          </a:p>
          <a:p>
            <a:pPr indent="-406400" lvl="1" marL="914400" rtl="0">
              <a:spcBef>
                <a:spcPts val="0"/>
              </a:spcBef>
              <a:spcAft>
                <a:spcPts val="0"/>
              </a:spcAft>
              <a:buClr>
                <a:srgbClr val="000000"/>
              </a:buClr>
              <a:buSzPts val="2800"/>
              <a:buChar char="○"/>
            </a:pPr>
            <a:r>
              <a:rPr lang="nl" sz="2800">
                <a:solidFill>
                  <a:srgbClr val="000000"/>
                </a:solidFill>
              </a:rPr>
              <a:t>Bergrede → Geest</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Bergrede: </a:t>
            </a:r>
            <a:r>
              <a:rPr b="1" lang="nl" sz="2800">
                <a:solidFill>
                  <a:srgbClr val="000000"/>
                </a:solidFill>
              </a:rPr>
              <a:t>leren leven in de Geest van Jezus</a:t>
            </a:r>
            <a:endParaRPr sz="2800">
              <a:solidFill>
                <a:srgbClr val="000000"/>
              </a:solidFill>
            </a:endParaRPr>
          </a:p>
          <a:p>
            <a:pPr indent="-406400" lvl="0" marL="457200" rtl="0">
              <a:spcBef>
                <a:spcPts val="0"/>
              </a:spcBef>
              <a:spcAft>
                <a:spcPts val="0"/>
              </a:spcAft>
              <a:buClr>
                <a:srgbClr val="000000"/>
              </a:buClr>
              <a:buSzPts val="2800"/>
              <a:buChar char="●"/>
            </a:pPr>
            <a:r>
              <a:rPr lang="nl" sz="2800">
                <a:solidFill>
                  <a:srgbClr val="000000"/>
                </a:solidFill>
              </a:rPr>
              <a:t>Bergrede als ‘magna carta’ van christelijke spiritualiteit</a:t>
            </a:r>
            <a:endParaRPr sz="28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